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1AF5E-E249-4602-B210-B1C0D2FA87DB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3A55A-C2F6-4787-9DBA-377B550AC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Deans Apartments</a:t>
            </a:r>
            <a:r>
              <a:rPr lang="en-US" baseline="0" dirty="0" smtClean="0"/>
              <a:t> and our friend building apartments near university of Peshawar. Missed the idea of Economies of scale</a:t>
            </a:r>
          </a:p>
          <a:p>
            <a:r>
              <a:rPr lang="en-US" baseline="0" dirty="0" smtClean="0"/>
              <a:t>RBG: Red Blue and Green</a:t>
            </a:r>
          </a:p>
          <a:p>
            <a:r>
              <a:rPr lang="en-US" baseline="0" dirty="0" smtClean="0"/>
              <a:t>If people would know the price of dead bodies..they probably would not burry their deceased.. PMDC requires 25 skulls for accreditations.</a:t>
            </a:r>
          </a:p>
          <a:p>
            <a:r>
              <a:rPr lang="en-US" baseline="0" dirty="0" smtClean="0"/>
              <a:t>Red Hat: Fire and Warmth. Associated with emotions, Hunches, Gut and feelings</a:t>
            </a:r>
          </a:p>
          <a:p>
            <a:r>
              <a:rPr lang="en-US" baseline="0" dirty="0" smtClean="0"/>
              <a:t>Yellow Hat: Think of sun shine, optimism, logical and positive thinking</a:t>
            </a:r>
          </a:p>
          <a:p>
            <a:r>
              <a:rPr lang="en-US" baseline="0" dirty="0" smtClean="0"/>
              <a:t>Black Hat: Think of a stern judge, It is a hat of critic, Logic, analyst, negative</a:t>
            </a:r>
          </a:p>
          <a:p>
            <a:r>
              <a:rPr lang="en-US" baseline="0" dirty="0" smtClean="0"/>
              <a:t>Green Hat: Think of vegetation and rich growth, This is the hat for creative possibilities and ideas</a:t>
            </a:r>
          </a:p>
          <a:p>
            <a:r>
              <a:rPr lang="en-US" baseline="0" dirty="0" smtClean="0"/>
              <a:t>White Hat: Think of white paper, It covers facts, neutral and objective information</a:t>
            </a:r>
          </a:p>
          <a:p>
            <a:r>
              <a:rPr lang="en-US" baseline="0" dirty="0" smtClean="0"/>
              <a:t>Blue Hat: Think of the sky and overview, Associated with agenda, process, organizer and decision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Allows a switch in thinking without threatening ego.</a:t>
            </a:r>
          </a:p>
          <a:p>
            <a:r>
              <a:rPr lang="en-US" baseline="0" dirty="0" smtClean="0"/>
              <a:t>KILL YOUR EGO..EGO IS THE BIGGEST PROBLEM… NAAK KA MALSA HAI..KHATARNAAK..DEHSHAK NAAK….SHARAM NAAK..AFSOOS NAAK..</a:t>
            </a:r>
          </a:p>
          <a:p>
            <a:r>
              <a:rPr lang="en-US" baseline="0" dirty="0" smtClean="0"/>
              <a:t>FOR EXPERIENCE THERE IS NO SUBSTITUTE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8A88B-91F0-4BC0-998E-F30DCBFE254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F810-EF44-412C-A20B-3618D406A4E0}" type="slidenum">
              <a:rPr lang="en-GB"/>
              <a:pPr/>
              <a:t>32</a:t>
            </a:fld>
            <a:endParaRPr lang="en-GB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77015-1BD7-4D69-90A2-C1D3FBD751AD}" type="slidenum">
              <a:rPr lang="en-GB"/>
              <a:pPr/>
              <a:t>33</a:t>
            </a:fld>
            <a:endParaRPr lang="en-GB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3C84A-D420-43D8-881A-8FAE954C765C}" type="slidenum">
              <a:rPr lang="en-GB"/>
              <a:pPr/>
              <a:t>34</a:t>
            </a:fld>
            <a:endParaRPr lang="en-GB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9B176-A3DE-4357-B943-46A1F6185506}" type="slidenum">
              <a:rPr lang="en-GB"/>
              <a:pPr/>
              <a:t>35</a:t>
            </a:fld>
            <a:endParaRPr lang="en-GB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675B6C-A1BD-47CA-BA66-071DEFFB5A26}" type="slidenum">
              <a:rPr lang="zh-TW" altLang="en-GB"/>
              <a:pPr/>
              <a:t>22</a:t>
            </a:fld>
            <a:endParaRPr lang="zh-TW" altLang="en-GB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EFE2D-E6C0-48B3-AD9B-4EB9EBD8F6B7}" type="slidenum">
              <a:rPr lang="en-GB"/>
              <a:pPr/>
              <a:t>23</a:t>
            </a:fld>
            <a:endParaRPr lang="en-GB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E03CA-DD3E-4547-B3BE-7C30A358074E}" type="slidenum">
              <a:rPr lang="en-GB"/>
              <a:pPr/>
              <a:t>24</a:t>
            </a:fld>
            <a:endParaRPr lang="en-GB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FC2D5-F05F-44F1-8FF3-CF19FE4A36AB}" type="slidenum">
              <a:rPr lang="en-GB"/>
              <a:pPr/>
              <a:t>25</a:t>
            </a:fld>
            <a:endParaRPr lang="en-GB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you</a:t>
            </a:r>
            <a:r>
              <a:rPr lang="en-US" baseline="0" dirty="0" smtClean="0"/>
              <a:t> are stuck I n a hole. The first rule of the hole is then to stop digging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8A88B-91F0-4BC0-998E-F30DCBFE254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D7FAA-8123-41DF-A514-5D57B05B305C}" type="slidenum">
              <a:rPr lang="en-GB"/>
              <a:pPr/>
              <a:t>29</a:t>
            </a:fld>
            <a:endParaRPr lang="en-GB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8B567-1F3F-4D23-B636-821FDD01A048}" type="slidenum">
              <a:rPr lang="en-GB"/>
              <a:pPr/>
              <a:t>30</a:t>
            </a:fld>
            <a:endParaRPr lang="en-GB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997AA3-4C7D-4AFF-B70D-820DB9225B2D}" type="slidenum">
              <a:rPr lang="en-GB"/>
              <a:pPr/>
              <a:t>31</a:t>
            </a:fld>
            <a:endParaRPr lang="en-GB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4" y="274760"/>
            <a:ext cx="8821208" cy="10294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43417" y="1456227"/>
            <a:ext cx="4247444" cy="5185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0195" y="1456227"/>
            <a:ext cx="4247444" cy="51856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2848" y="6244371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12-</a:t>
            </a:r>
            <a:fld id="{89B1A08E-D566-434D-BACF-EEAF293DEC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B19E2-2CAE-4A48-8B00-459DFAC29F3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53F0-566C-4A4A-855B-DCEAABE70E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Creativity &amp; Business Plans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09800"/>
            <a:ext cx="7854696" cy="17526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Presented By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Dr. M. Tariq Yousafzai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05201"/>
            <a:ext cx="4495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Creativity needs mistakes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486400"/>
          </a:xfrm>
        </p:spPr>
        <p:txBody>
          <a:bodyPr/>
          <a:lstStyle/>
          <a:p>
            <a:r>
              <a:rPr lang="en-US" b="1" dirty="0" smtClean="0"/>
              <a:t>Remarkable silence</a:t>
            </a:r>
          </a:p>
          <a:p>
            <a:r>
              <a:rPr lang="en-US" b="1" dirty="0" smtClean="0"/>
              <a:t>Average American buys 17 books a year</a:t>
            </a:r>
          </a:p>
          <a:p>
            <a:r>
              <a:rPr lang="en-US" b="1" dirty="0" smtClean="0"/>
              <a:t>Toughen yourself..take a cold shower</a:t>
            </a:r>
          </a:p>
          <a:p>
            <a:r>
              <a:rPr lang="en-US" b="1" dirty="0" smtClean="0"/>
              <a:t>Everybody wants but everybody is not willing to toughen  up for a good life</a:t>
            </a:r>
          </a:p>
          <a:p>
            <a:r>
              <a:rPr lang="en-US" b="1" dirty="0" smtClean="0"/>
              <a:t>A moment of sudden and great revelation or realization.</a:t>
            </a:r>
          </a:p>
          <a:p>
            <a:r>
              <a:rPr lang="en-US" b="1" dirty="0" smtClean="0"/>
              <a:t>Creativity is a matter of skill, talent and personality.</a:t>
            </a:r>
          </a:p>
          <a:p>
            <a:pPr>
              <a:buNone/>
            </a:pP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82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Importance of Mentors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830763"/>
          </a:xfrm>
        </p:spPr>
        <p:txBody>
          <a:bodyPr>
            <a:noAutofit/>
          </a:bodyPr>
          <a:lstStyle/>
          <a:p>
            <a:r>
              <a:rPr lang="en-US" sz="3200" dirty="0" smtClean="0"/>
              <a:t>Too soon old or too late smart</a:t>
            </a:r>
          </a:p>
          <a:p>
            <a:r>
              <a:rPr lang="en-US" sz="3200" dirty="0" smtClean="0"/>
              <a:t>I didn’t want to be the richest man in the graveyard</a:t>
            </a:r>
          </a:p>
          <a:p>
            <a:r>
              <a:rPr lang="en-US" sz="3200" b="1" dirty="0" smtClean="0"/>
              <a:t>Socrates-Plato and Aristotle</a:t>
            </a:r>
            <a:r>
              <a:rPr lang="en-US" sz="3200" dirty="0" smtClean="0"/>
              <a:t> is also called gang of three with </a:t>
            </a:r>
            <a:r>
              <a:rPr lang="en-US" sz="3200" dirty="0" err="1" smtClean="0"/>
              <a:t>Palto</a:t>
            </a:r>
            <a:r>
              <a:rPr lang="en-US" sz="3200" dirty="0" smtClean="0"/>
              <a:t> a prized student of Socrates and Aristotle a prized student of Plato while Alexander the great had Aristotle as mentor </a:t>
            </a:r>
          </a:p>
          <a:p>
            <a:r>
              <a:rPr lang="en-US" sz="3200" dirty="0" smtClean="0"/>
              <a:t>Bill gates had Paul Allen, Steve Jobs had Paul </a:t>
            </a:r>
            <a:r>
              <a:rPr lang="en-US" sz="3200" dirty="0" err="1" smtClean="0"/>
              <a:t>Wozinak</a:t>
            </a:r>
            <a:endParaRPr lang="en-US" sz="3200" dirty="0" smtClean="0"/>
          </a:p>
          <a:p>
            <a:r>
              <a:rPr lang="en-US" sz="3200" dirty="0" smtClean="0"/>
              <a:t>Warren buffet had Benjamin </a:t>
            </a:r>
            <a:r>
              <a:rPr lang="en-US" sz="3200" dirty="0" err="1" smtClean="0"/>
              <a:t>Grame</a:t>
            </a:r>
            <a:endParaRPr lang="en-US" sz="3200" dirty="0" smtClean="0"/>
          </a:p>
          <a:p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181600" cy="838200"/>
          </a:xfrm>
        </p:spPr>
        <p:txBody>
          <a:bodyPr/>
          <a:lstStyle/>
          <a:p>
            <a:r>
              <a:rPr lang="en-US" b="1" dirty="0" smtClean="0"/>
              <a:t>ELON MUSK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7010400" cy="59436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Born in 1971 South Africa</a:t>
            </a:r>
          </a:p>
          <a:p>
            <a:r>
              <a:rPr lang="en-US" b="1" dirty="0" smtClean="0"/>
              <a:t>Self taught Programmer</a:t>
            </a:r>
          </a:p>
          <a:p>
            <a:r>
              <a:rPr lang="en-US" b="1" dirty="0" smtClean="0"/>
              <a:t>Founder of </a:t>
            </a:r>
            <a:r>
              <a:rPr lang="en-US" b="1" dirty="0" err="1" smtClean="0"/>
              <a:t>Paypal</a:t>
            </a:r>
            <a:endParaRPr lang="en-US" b="1" dirty="0" smtClean="0"/>
          </a:p>
          <a:p>
            <a:r>
              <a:rPr lang="en-US" b="1" dirty="0" smtClean="0"/>
              <a:t>Building rockets from scratch</a:t>
            </a:r>
          </a:p>
          <a:p>
            <a:r>
              <a:rPr lang="en-US" b="1" dirty="0" smtClean="0"/>
              <a:t>Sending Humans to Mars</a:t>
            </a:r>
          </a:p>
          <a:p>
            <a:r>
              <a:rPr lang="en-US" b="1" dirty="0" smtClean="0"/>
              <a:t>Reads ten hours a day</a:t>
            </a:r>
          </a:p>
          <a:p>
            <a:r>
              <a:rPr lang="en-US" b="1" dirty="0" smtClean="0"/>
              <a:t>Learns BASIC by finishing a 6 months course in 3 days</a:t>
            </a:r>
          </a:p>
          <a:p>
            <a:r>
              <a:rPr lang="en-US" b="1" dirty="0" smtClean="0"/>
              <a:t>Worked odd jobs and stayed with relatives in </a:t>
            </a:r>
            <a:r>
              <a:rPr lang="en-US" b="1" dirty="0" err="1" smtClean="0"/>
              <a:t>canda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Leaves </a:t>
            </a:r>
            <a:r>
              <a:rPr lang="en-US" b="1" dirty="0" err="1" smtClean="0"/>
              <a:t>stanford</a:t>
            </a:r>
            <a:r>
              <a:rPr lang="en-US" b="1" dirty="0" smtClean="0"/>
              <a:t> PhD after two years</a:t>
            </a:r>
          </a:p>
          <a:p>
            <a:r>
              <a:rPr lang="en-US" b="1" dirty="0" smtClean="0"/>
              <a:t>Sleeps in office for 3 months</a:t>
            </a:r>
          </a:p>
          <a:p>
            <a:r>
              <a:rPr lang="en-US" b="1" dirty="0" smtClean="0"/>
              <a:t>Merges with conformity forming PayPal and gets ousted as CEO of PayPal while on honey moon.</a:t>
            </a:r>
          </a:p>
          <a:p>
            <a:r>
              <a:rPr lang="en-US" b="1" dirty="0" smtClean="0"/>
              <a:t>Learns how to build rockets from books</a:t>
            </a:r>
          </a:p>
          <a:p>
            <a:r>
              <a:rPr lang="en-US" b="1" dirty="0" smtClean="0"/>
              <a:t>Thinks about building electric cars</a:t>
            </a:r>
          </a:p>
          <a:p>
            <a:r>
              <a:rPr lang="en-US" b="1" dirty="0" smtClean="0"/>
              <a:t>Promises to send humans to Mars by 2021-2031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0"/>
            <a:ext cx="2057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529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0"/>
            <a:ext cx="14859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0"/>
            <a:ext cx="14001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5200" y="0"/>
            <a:ext cx="1828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124200"/>
            <a:ext cx="23717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3048000"/>
            <a:ext cx="16192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2400" y="3048000"/>
            <a:ext cx="1828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3124200"/>
            <a:ext cx="11239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0" y="3124200"/>
            <a:ext cx="2286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105400"/>
            <a:ext cx="22002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09800" y="5105400"/>
            <a:ext cx="31051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57800" y="5029200"/>
            <a:ext cx="3886200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3733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0"/>
            <a:ext cx="13239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0"/>
            <a:ext cx="4114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600200"/>
            <a:ext cx="16573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1600200"/>
            <a:ext cx="18383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2800" y="1600200"/>
            <a:ext cx="1981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819400"/>
            <a:ext cx="22098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2819400"/>
            <a:ext cx="24860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2743200"/>
            <a:ext cx="44958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410200"/>
            <a:ext cx="42005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91000" y="5486400"/>
            <a:ext cx="20288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72200" y="5514975"/>
            <a:ext cx="29718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8100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0"/>
            <a:ext cx="1828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0"/>
            <a:ext cx="1676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0"/>
            <a:ext cx="1905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1752600"/>
            <a:ext cx="2819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1752600"/>
            <a:ext cx="2667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429000"/>
            <a:ext cx="4419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3352800"/>
            <a:ext cx="4724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19600" y="4800600"/>
            <a:ext cx="4724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94335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0"/>
            <a:ext cx="17335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0"/>
            <a:ext cx="1162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1676400"/>
            <a:ext cx="16002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0"/>
            <a:ext cx="2362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1600200"/>
            <a:ext cx="14192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0" y="1447800"/>
            <a:ext cx="2286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124200"/>
            <a:ext cx="39624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62400" y="4267200"/>
            <a:ext cx="28479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4724400"/>
            <a:ext cx="4038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05600" y="4343400"/>
            <a:ext cx="2438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Creativity inhibitors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715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sz="3600" b="1" dirty="0" smtClean="0">
                <a:solidFill>
                  <a:srgbClr val="FF0000"/>
                </a:solidFill>
              </a:rPr>
              <a:t>Personal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Fear!!!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Inability to tolerate uncertainty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Values: conformity 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Self-image (low self-efficacy)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b="1" dirty="0" smtClean="0">
                <a:solidFill>
                  <a:srgbClr val="FF0000"/>
                </a:solidFill>
              </a:rPr>
              <a:t>Problem-solving: inappropriate cognitions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Rigid thinking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Premature judgment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Impaired ability to see alternatives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b="1" dirty="0" smtClean="0">
                <a:solidFill>
                  <a:srgbClr val="FF0000"/>
                </a:solidFill>
              </a:rPr>
              <a:t>Environmental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Resistance to new ideas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Autocratic leadership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Remuneration system</a:t>
            </a:r>
          </a:p>
          <a:p>
            <a:pPr lvl="1">
              <a:lnSpc>
                <a:spcPct val="90000"/>
              </a:lnSpc>
              <a:buClr>
                <a:srgbClr val="FF3300"/>
              </a:buClr>
            </a:pPr>
            <a:r>
              <a:rPr lang="en-US" sz="2400" b="1" dirty="0" smtClean="0"/>
              <a:t>Cultural idiosyncrasies </a:t>
            </a:r>
          </a:p>
          <a:p>
            <a:pPr lvl="1">
              <a:lnSpc>
                <a:spcPct val="90000"/>
              </a:lnSpc>
            </a:pPr>
            <a:endParaRPr lang="en-US" sz="2000" b="1" dirty="0" smtClean="0"/>
          </a:p>
          <a:p>
            <a:pPr>
              <a:lnSpc>
                <a:spcPct val="90000"/>
              </a:lnSpc>
            </a:pPr>
            <a:endParaRPr lang="en-US" sz="2400" b="1" dirty="0" smtClean="0"/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961D9-E981-4BEE-A667-E9D53396047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371600"/>
            <a:ext cx="5105400" cy="1828800"/>
          </a:xfrm>
        </p:spPr>
        <p:txBody>
          <a:bodyPr>
            <a:noAutofit/>
          </a:bodyPr>
          <a:lstStyle/>
          <a:p>
            <a:r>
              <a:rPr lang="en-GB" altLang="zh-TW" sz="2800" b="1" dirty="0" smtClean="0">
                <a:solidFill>
                  <a:srgbClr val="FFFF00"/>
                </a:solidFill>
                <a:ea typeface="新細明體" charset="-120"/>
              </a:rPr>
              <a:t>Edward de Bono’s</a:t>
            </a:r>
            <a:r>
              <a:rPr lang="en-GB" altLang="zh-TW" sz="6000" dirty="0" smtClean="0">
                <a:solidFill>
                  <a:srgbClr val="FFFF00"/>
                </a:solidFill>
                <a:ea typeface="新細明體" charset="-120"/>
              </a:rPr>
              <a:t/>
            </a:r>
            <a:br>
              <a:rPr lang="en-GB" altLang="zh-TW" sz="6000" dirty="0" smtClean="0">
                <a:solidFill>
                  <a:srgbClr val="FFFF00"/>
                </a:solidFill>
                <a:ea typeface="新細明體" charset="-120"/>
              </a:rPr>
            </a:br>
            <a:r>
              <a:rPr lang="en-GB" altLang="zh-TW" sz="6000" b="1" dirty="0" smtClean="0">
                <a:solidFill>
                  <a:srgbClr val="FFFF00"/>
                </a:solidFill>
                <a:ea typeface="新細明體" charset="-120"/>
              </a:rPr>
              <a:t>Six Thinking Hats</a:t>
            </a:r>
            <a:endParaRPr lang="en-US" sz="60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0" y="3505200"/>
            <a:ext cx="3886200" cy="1219200"/>
          </a:xfrm>
        </p:spPr>
        <p:txBody>
          <a:bodyPr>
            <a:normAutofit/>
          </a:bodyPr>
          <a:lstStyle/>
          <a:p>
            <a:pPr algn="ctr"/>
            <a:r>
              <a:rPr lang="en-GB" altLang="zh-TW" sz="2000" b="1" dirty="0" smtClean="0">
                <a:solidFill>
                  <a:srgbClr val="FFFF00"/>
                </a:solidFill>
                <a:ea typeface="新細明體" charset="-120"/>
              </a:rPr>
              <a:t>AN AID TO DECISION MAKING AND PROBLEM SOLVING.</a:t>
            </a:r>
          </a:p>
          <a:p>
            <a:pPr algn="ctr"/>
            <a:endParaRPr lang="en-GB" altLang="zh-TW" sz="2000" b="1" dirty="0" smtClean="0">
              <a:solidFill>
                <a:srgbClr val="FFFF00"/>
              </a:solidFill>
              <a:ea typeface="新細明體" charset="-120"/>
            </a:endParaRPr>
          </a:p>
          <a:p>
            <a:pPr algn="ctr"/>
            <a:endParaRPr lang="zh-TW" altLang="en-GB" sz="2000" b="1" dirty="0" smtClean="0">
              <a:solidFill>
                <a:srgbClr val="FFFF00"/>
              </a:solidFill>
              <a:ea typeface="新細明體" charset="-120"/>
            </a:endParaRPr>
          </a:p>
          <a:p>
            <a:pPr algn="ctr"/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10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Edward de bono Six thinking hats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480"/>
            <a:ext cx="9144000" cy="492252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Traditional thinking is 2400 years old, based on the philosophies of Socrates, Plato and Aristotle</a:t>
            </a:r>
          </a:p>
          <a:p>
            <a:pPr algn="just"/>
            <a:r>
              <a:rPr lang="en-US" sz="2800" dirty="0" smtClean="0"/>
              <a:t> – Socrates used to point out ‘what was wrong’ to clarify the concepts </a:t>
            </a:r>
          </a:p>
          <a:p>
            <a:pPr algn="just"/>
            <a:r>
              <a:rPr lang="en-US" sz="2800" dirty="0" smtClean="0"/>
              <a:t>– Plato believed that we can see only shadows of truth as we go through life </a:t>
            </a:r>
          </a:p>
          <a:p>
            <a:pPr algn="just"/>
            <a:r>
              <a:rPr lang="en-US" sz="2800" dirty="0" smtClean="0"/>
              <a:t>– Aristotle believed that people would put together different ‘boxes’ in their mind based on their experience &amp; judge things into one of those boxes.</a:t>
            </a:r>
          </a:p>
          <a:p>
            <a:pPr algn="just"/>
            <a:r>
              <a:rPr lang="en-US" sz="2800" dirty="0" smtClean="0"/>
              <a:t>This is good in a static world but not in a dynamic one.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7543800" cy="1066800"/>
          </a:xfrm>
        </p:spPr>
        <p:txBody>
          <a:bodyPr/>
          <a:lstStyle/>
          <a:p>
            <a:r>
              <a:rPr lang="en-GB" altLang="zh-TW" dirty="0">
                <a:solidFill>
                  <a:srgbClr val="FF0000"/>
                </a:solidFill>
                <a:ea typeface="新細明體" charset="-120"/>
              </a:rPr>
              <a:t>Six Thinking Hats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66800" y="1143000"/>
            <a:ext cx="1447800" cy="2057400"/>
            <a:chOff x="400" y="1440"/>
            <a:chExt cx="2480" cy="206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00" y="1440"/>
              <a:ext cx="2480" cy="2064"/>
              <a:chOff x="192" y="1632"/>
              <a:chExt cx="2480" cy="2064"/>
            </a:xfrm>
          </p:grpSpPr>
          <p:sp>
            <p:nvSpPr>
              <p:cNvPr id="17413" name="Freeform 5"/>
              <p:cNvSpPr>
                <a:spLocks/>
              </p:cNvSpPr>
              <p:nvPr/>
            </p:nvSpPr>
            <p:spPr bwMode="auto">
              <a:xfrm>
                <a:off x="528" y="1632"/>
                <a:ext cx="1632" cy="1608"/>
              </a:xfrm>
              <a:custGeom>
                <a:avLst/>
                <a:gdLst/>
                <a:ahLst/>
                <a:cxnLst>
                  <a:cxn ang="0">
                    <a:pos x="344" y="1368"/>
                  </a:cxn>
                  <a:cxn ang="0">
                    <a:pos x="104" y="600"/>
                  </a:cxn>
                  <a:cxn ang="0">
                    <a:pos x="968" y="72"/>
                  </a:cxn>
                  <a:cxn ang="0">
                    <a:pos x="1544" y="168"/>
                  </a:cxn>
                  <a:cxn ang="0">
                    <a:pos x="1496" y="1032"/>
                  </a:cxn>
                  <a:cxn ang="0">
                    <a:pos x="1352" y="1608"/>
                  </a:cxn>
                </a:cxnLst>
                <a:rect l="0" t="0" r="r" b="b"/>
                <a:pathLst>
                  <a:path w="1632" h="1608">
                    <a:moveTo>
                      <a:pt x="344" y="1368"/>
                    </a:moveTo>
                    <a:cubicBezTo>
                      <a:pt x="172" y="1092"/>
                      <a:pt x="0" y="816"/>
                      <a:pt x="104" y="600"/>
                    </a:cubicBezTo>
                    <a:cubicBezTo>
                      <a:pt x="208" y="384"/>
                      <a:pt x="728" y="144"/>
                      <a:pt x="968" y="72"/>
                    </a:cubicBezTo>
                    <a:cubicBezTo>
                      <a:pt x="1208" y="0"/>
                      <a:pt x="1456" y="8"/>
                      <a:pt x="1544" y="168"/>
                    </a:cubicBezTo>
                    <a:cubicBezTo>
                      <a:pt x="1632" y="328"/>
                      <a:pt x="1528" y="792"/>
                      <a:pt x="1496" y="1032"/>
                    </a:cubicBezTo>
                    <a:cubicBezTo>
                      <a:pt x="1464" y="1272"/>
                      <a:pt x="1376" y="1504"/>
                      <a:pt x="1352" y="1608"/>
                    </a:cubicBezTo>
                  </a:path>
                </a:pathLst>
              </a:custGeom>
              <a:solidFill>
                <a:srgbClr val="FF0000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14" name="Freeform 6"/>
              <p:cNvSpPr>
                <a:spLocks/>
              </p:cNvSpPr>
              <p:nvPr/>
            </p:nvSpPr>
            <p:spPr bwMode="auto">
              <a:xfrm>
                <a:off x="192" y="2640"/>
                <a:ext cx="2480" cy="1056"/>
              </a:xfrm>
              <a:custGeom>
                <a:avLst/>
                <a:gdLst/>
                <a:ahLst/>
                <a:cxnLst>
                  <a:cxn ang="0">
                    <a:pos x="512" y="88"/>
                  </a:cxn>
                  <a:cxn ang="0">
                    <a:pos x="416" y="88"/>
                  </a:cxn>
                  <a:cxn ang="0">
                    <a:pos x="176" y="616"/>
                  </a:cxn>
                  <a:cxn ang="0">
                    <a:pos x="1472" y="1048"/>
                  </a:cxn>
                  <a:cxn ang="0">
                    <a:pos x="2336" y="664"/>
                  </a:cxn>
                  <a:cxn ang="0">
                    <a:pos x="2336" y="568"/>
                  </a:cxn>
                  <a:cxn ang="0">
                    <a:pos x="2000" y="184"/>
                  </a:cxn>
                  <a:cxn ang="0">
                    <a:pos x="1760" y="184"/>
                  </a:cxn>
                </a:cxnLst>
                <a:rect l="0" t="0" r="r" b="b"/>
                <a:pathLst>
                  <a:path w="2480" h="1056">
                    <a:moveTo>
                      <a:pt x="512" y="88"/>
                    </a:moveTo>
                    <a:cubicBezTo>
                      <a:pt x="492" y="44"/>
                      <a:pt x="472" y="0"/>
                      <a:pt x="416" y="88"/>
                    </a:cubicBezTo>
                    <a:cubicBezTo>
                      <a:pt x="360" y="176"/>
                      <a:pt x="0" y="456"/>
                      <a:pt x="176" y="616"/>
                    </a:cubicBezTo>
                    <a:cubicBezTo>
                      <a:pt x="352" y="776"/>
                      <a:pt x="1112" y="1040"/>
                      <a:pt x="1472" y="1048"/>
                    </a:cubicBezTo>
                    <a:cubicBezTo>
                      <a:pt x="1832" y="1056"/>
                      <a:pt x="2192" y="744"/>
                      <a:pt x="2336" y="664"/>
                    </a:cubicBezTo>
                    <a:cubicBezTo>
                      <a:pt x="2480" y="584"/>
                      <a:pt x="2392" y="648"/>
                      <a:pt x="2336" y="568"/>
                    </a:cubicBezTo>
                    <a:cubicBezTo>
                      <a:pt x="2280" y="488"/>
                      <a:pt x="2096" y="248"/>
                      <a:pt x="2000" y="184"/>
                    </a:cubicBezTo>
                    <a:cubicBezTo>
                      <a:pt x="1904" y="120"/>
                      <a:pt x="1800" y="184"/>
                      <a:pt x="1760" y="184"/>
                    </a:cubicBezTo>
                  </a:path>
                </a:pathLst>
              </a:custGeom>
              <a:solidFill>
                <a:srgbClr val="FF0000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15" name="Freeform 7"/>
              <p:cNvSpPr>
                <a:spLocks/>
              </p:cNvSpPr>
              <p:nvPr/>
            </p:nvSpPr>
            <p:spPr bwMode="auto">
              <a:xfrm>
                <a:off x="864" y="3024"/>
                <a:ext cx="100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192"/>
                  </a:cxn>
                  <a:cxn ang="0">
                    <a:pos x="720" y="288"/>
                  </a:cxn>
                  <a:cxn ang="0">
                    <a:pos x="1008" y="192"/>
                  </a:cxn>
                </a:cxnLst>
                <a:rect l="0" t="0" r="r" b="b"/>
                <a:pathLst>
                  <a:path w="1008" h="288">
                    <a:moveTo>
                      <a:pt x="0" y="0"/>
                    </a:moveTo>
                    <a:cubicBezTo>
                      <a:pt x="12" y="72"/>
                      <a:pt x="24" y="144"/>
                      <a:pt x="144" y="192"/>
                    </a:cubicBezTo>
                    <a:cubicBezTo>
                      <a:pt x="264" y="240"/>
                      <a:pt x="576" y="288"/>
                      <a:pt x="720" y="288"/>
                    </a:cubicBezTo>
                    <a:cubicBezTo>
                      <a:pt x="864" y="288"/>
                      <a:pt x="936" y="240"/>
                      <a:pt x="1008" y="192"/>
                    </a:cubicBezTo>
                  </a:path>
                </a:pathLst>
              </a:custGeom>
              <a:solidFill>
                <a:srgbClr val="FF0000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16" name="Freeform 8"/>
            <p:cNvSpPr>
              <a:spLocks/>
            </p:cNvSpPr>
            <p:nvPr/>
          </p:nvSpPr>
          <p:spPr bwMode="auto">
            <a:xfrm>
              <a:off x="816" y="1728"/>
              <a:ext cx="1520" cy="672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384" y="672"/>
                </a:cxn>
                <a:cxn ang="0">
                  <a:pos x="1008" y="480"/>
                </a:cxn>
                <a:cxn ang="0">
                  <a:pos x="1440" y="144"/>
                </a:cxn>
                <a:cxn ang="0">
                  <a:pos x="1488" y="0"/>
                </a:cxn>
              </a:cxnLst>
              <a:rect l="0" t="0" r="r" b="b"/>
              <a:pathLst>
                <a:path w="1520" h="672">
                  <a:moveTo>
                    <a:pt x="0" y="480"/>
                  </a:moveTo>
                  <a:cubicBezTo>
                    <a:pt x="108" y="576"/>
                    <a:pt x="216" y="672"/>
                    <a:pt x="384" y="672"/>
                  </a:cubicBezTo>
                  <a:cubicBezTo>
                    <a:pt x="552" y="672"/>
                    <a:pt x="832" y="568"/>
                    <a:pt x="1008" y="480"/>
                  </a:cubicBezTo>
                  <a:cubicBezTo>
                    <a:pt x="1184" y="392"/>
                    <a:pt x="1360" y="224"/>
                    <a:pt x="1440" y="144"/>
                  </a:cubicBezTo>
                  <a:cubicBezTo>
                    <a:pt x="1520" y="64"/>
                    <a:pt x="1504" y="32"/>
                    <a:pt x="1488" y="0"/>
                  </a:cubicBezTo>
                </a:path>
              </a:pathLst>
            </a:custGeom>
            <a:solidFill>
              <a:srgbClr val="FF0000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962400" y="1295400"/>
            <a:ext cx="1447800" cy="1524000"/>
            <a:chOff x="400" y="1440"/>
            <a:chExt cx="2480" cy="2064"/>
          </a:xfrm>
        </p:grpSpPr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400" y="1440"/>
              <a:ext cx="2480" cy="2064"/>
              <a:chOff x="192" y="1632"/>
              <a:chExt cx="2480" cy="2064"/>
            </a:xfrm>
          </p:grpSpPr>
          <p:sp>
            <p:nvSpPr>
              <p:cNvPr id="17419" name="Freeform 11"/>
              <p:cNvSpPr>
                <a:spLocks/>
              </p:cNvSpPr>
              <p:nvPr/>
            </p:nvSpPr>
            <p:spPr bwMode="auto">
              <a:xfrm>
                <a:off x="528" y="1632"/>
                <a:ext cx="1632" cy="1608"/>
              </a:xfrm>
              <a:custGeom>
                <a:avLst/>
                <a:gdLst/>
                <a:ahLst/>
                <a:cxnLst>
                  <a:cxn ang="0">
                    <a:pos x="344" y="1368"/>
                  </a:cxn>
                  <a:cxn ang="0">
                    <a:pos x="104" y="600"/>
                  </a:cxn>
                  <a:cxn ang="0">
                    <a:pos x="968" y="72"/>
                  </a:cxn>
                  <a:cxn ang="0">
                    <a:pos x="1544" y="168"/>
                  </a:cxn>
                  <a:cxn ang="0">
                    <a:pos x="1496" y="1032"/>
                  </a:cxn>
                  <a:cxn ang="0">
                    <a:pos x="1352" y="1608"/>
                  </a:cxn>
                </a:cxnLst>
                <a:rect l="0" t="0" r="r" b="b"/>
                <a:pathLst>
                  <a:path w="1632" h="1608">
                    <a:moveTo>
                      <a:pt x="344" y="1368"/>
                    </a:moveTo>
                    <a:cubicBezTo>
                      <a:pt x="172" y="1092"/>
                      <a:pt x="0" y="816"/>
                      <a:pt x="104" y="600"/>
                    </a:cubicBezTo>
                    <a:cubicBezTo>
                      <a:pt x="208" y="384"/>
                      <a:pt x="728" y="144"/>
                      <a:pt x="968" y="72"/>
                    </a:cubicBezTo>
                    <a:cubicBezTo>
                      <a:pt x="1208" y="0"/>
                      <a:pt x="1456" y="8"/>
                      <a:pt x="1544" y="168"/>
                    </a:cubicBezTo>
                    <a:cubicBezTo>
                      <a:pt x="1632" y="328"/>
                      <a:pt x="1528" y="792"/>
                      <a:pt x="1496" y="1032"/>
                    </a:cubicBezTo>
                    <a:cubicBezTo>
                      <a:pt x="1464" y="1272"/>
                      <a:pt x="1376" y="1504"/>
                      <a:pt x="1352" y="1608"/>
                    </a:cubicBezTo>
                  </a:path>
                </a:pathLst>
              </a:custGeom>
              <a:solidFill>
                <a:schemeClr val="bg1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0" name="Freeform 12"/>
              <p:cNvSpPr>
                <a:spLocks/>
              </p:cNvSpPr>
              <p:nvPr/>
            </p:nvSpPr>
            <p:spPr bwMode="auto">
              <a:xfrm>
                <a:off x="192" y="2640"/>
                <a:ext cx="2480" cy="1056"/>
              </a:xfrm>
              <a:custGeom>
                <a:avLst/>
                <a:gdLst/>
                <a:ahLst/>
                <a:cxnLst>
                  <a:cxn ang="0">
                    <a:pos x="512" y="88"/>
                  </a:cxn>
                  <a:cxn ang="0">
                    <a:pos x="416" y="88"/>
                  </a:cxn>
                  <a:cxn ang="0">
                    <a:pos x="176" y="616"/>
                  </a:cxn>
                  <a:cxn ang="0">
                    <a:pos x="1472" y="1048"/>
                  </a:cxn>
                  <a:cxn ang="0">
                    <a:pos x="2336" y="664"/>
                  </a:cxn>
                  <a:cxn ang="0">
                    <a:pos x="2336" y="568"/>
                  </a:cxn>
                  <a:cxn ang="0">
                    <a:pos x="2000" y="184"/>
                  </a:cxn>
                  <a:cxn ang="0">
                    <a:pos x="1760" y="184"/>
                  </a:cxn>
                </a:cxnLst>
                <a:rect l="0" t="0" r="r" b="b"/>
                <a:pathLst>
                  <a:path w="2480" h="1056">
                    <a:moveTo>
                      <a:pt x="512" y="88"/>
                    </a:moveTo>
                    <a:cubicBezTo>
                      <a:pt x="492" y="44"/>
                      <a:pt x="472" y="0"/>
                      <a:pt x="416" y="88"/>
                    </a:cubicBezTo>
                    <a:cubicBezTo>
                      <a:pt x="360" y="176"/>
                      <a:pt x="0" y="456"/>
                      <a:pt x="176" y="616"/>
                    </a:cubicBezTo>
                    <a:cubicBezTo>
                      <a:pt x="352" y="776"/>
                      <a:pt x="1112" y="1040"/>
                      <a:pt x="1472" y="1048"/>
                    </a:cubicBezTo>
                    <a:cubicBezTo>
                      <a:pt x="1832" y="1056"/>
                      <a:pt x="2192" y="744"/>
                      <a:pt x="2336" y="664"/>
                    </a:cubicBezTo>
                    <a:cubicBezTo>
                      <a:pt x="2480" y="584"/>
                      <a:pt x="2392" y="648"/>
                      <a:pt x="2336" y="568"/>
                    </a:cubicBezTo>
                    <a:cubicBezTo>
                      <a:pt x="2280" y="488"/>
                      <a:pt x="2096" y="248"/>
                      <a:pt x="2000" y="184"/>
                    </a:cubicBezTo>
                    <a:cubicBezTo>
                      <a:pt x="1904" y="120"/>
                      <a:pt x="1800" y="184"/>
                      <a:pt x="1760" y="184"/>
                    </a:cubicBezTo>
                  </a:path>
                </a:pathLst>
              </a:custGeom>
              <a:solidFill>
                <a:schemeClr val="bg1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1" name="Freeform 13"/>
              <p:cNvSpPr>
                <a:spLocks/>
              </p:cNvSpPr>
              <p:nvPr/>
            </p:nvSpPr>
            <p:spPr bwMode="auto">
              <a:xfrm>
                <a:off x="864" y="3024"/>
                <a:ext cx="100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192"/>
                  </a:cxn>
                  <a:cxn ang="0">
                    <a:pos x="720" y="288"/>
                  </a:cxn>
                  <a:cxn ang="0">
                    <a:pos x="1008" y="192"/>
                  </a:cxn>
                </a:cxnLst>
                <a:rect l="0" t="0" r="r" b="b"/>
                <a:pathLst>
                  <a:path w="1008" h="288">
                    <a:moveTo>
                      <a:pt x="0" y="0"/>
                    </a:moveTo>
                    <a:cubicBezTo>
                      <a:pt x="12" y="72"/>
                      <a:pt x="24" y="144"/>
                      <a:pt x="144" y="192"/>
                    </a:cubicBezTo>
                    <a:cubicBezTo>
                      <a:pt x="264" y="240"/>
                      <a:pt x="576" y="288"/>
                      <a:pt x="720" y="288"/>
                    </a:cubicBezTo>
                    <a:cubicBezTo>
                      <a:pt x="864" y="288"/>
                      <a:pt x="936" y="240"/>
                      <a:pt x="1008" y="192"/>
                    </a:cubicBezTo>
                  </a:path>
                </a:pathLst>
              </a:custGeom>
              <a:solidFill>
                <a:schemeClr val="bg1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22" name="Freeform 14"/>
            <p:cNvSpPr>
              <a:spLocks/>
            </p:cNvSpPr>
            <p:nvPr/>
          </p:nvSpPr>
          <p:spPr bwMode="auto">
            <a:xfrm>
              <a:off x="816" y="1728"/>
              <a:ext cx="1520" cy="672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384" y="672"/>
                </a:cxn>
                <a:cxn ang="0">
                  <a:pos x="1008" y="480"/>
                </a:cxn>
                <a:cxn ang="0">
                  <a:pos x="1440" y="144"/>
                </a:cxn>
                <a:cxn ang="0">
                  <a:pos x="1488" y="0"/>
                </a:cxn>
              </a:cxnLst>
              <a:rect l="0" t="0" r="r" b="b"/>
              <a:pathLst>
                <a:path w="1520" h="672">
                  <a:moveTo>
                    <a:pt x="0" y="480"/>
                  </a:moveTo>
                  <a:cubicBezTo>
                    <a:pt x="108" y="576"/>
                    <a:pt x="216" y="672"/>
                    <a:pt x="384" y="672"/>
                  </a:cubicBezTo>
                  <a:cubicBezTo>
                    <a:pt x="552" y="672"/>
                    <a:pt x="832" y="568"/>
                    <a:pt x="1008" y="480"/>
                  </a:cubicBezTo>
                  <a:cubicBezTo>
                    <a:pt x="1184" y="392"/>
                    <a:pt x="1360" y="224"/>
                    <a:pt x="1440" y="144"/>
                  </a:cubicBezTo>
                  <a:cubicBezTo>
                    <a:pt x="1520" y="64"/>
                    <a:pt x="1504" y="32"/>
                    <a:pt x="1488" y="0"/>
                  </a:cubicBezTo>
                </a:path>
              </a:pathLst>
            </a:custGeom>
            <a:solidFill>
              <a:schemeClr val="bg1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62000" y="4572000"/>
            <a:ext cx="1447800" cy="1828800"/>
            <a:chOff x="400" y="1440"/>
            <a:chExt cx="2480" cy="2064"/>
          </a:xfrm>
        </p:grpSpPr>
        <p:grpSp>
          <p:nvGrpSpPr>
            <p:cNvPr id="7" name="Group 28"/>
            <p:cNvGrpSpPr>
              <a:grpSpLocks/>
            </p:cNvGrpSpPr>
            <p:nvPr/>
          </p:nvGrpSpPr>
          <p:grpSpPr bwMode="auto">
            <a:xfrm>
              <a:off x="400" y="1440"/>
              <a:ext cx="2480" cy="2064"/>
              <a:chOff x="192" y="1632"/>
              <a:chExt cx="2480" cy="2064"/>
            </a:xfrm>
          </p:grpSpPr>
          <p:sp>
            <p:nvSpPr>
              <p:cNvPr id="17437" name="Freeform 29"/>
              <p:cNvSpPr>
                <a:spLocks/>
              </p:cNvSpPr>
              <p:nvPr/>
            </p:nvSpPr>
            <p:spPr bwMode="auto">
              <a:xfrm>
                <a:off x="528" y="1632"/>
                <a:ext cx="1632" cy="1608"/>
              </a:xfrm>
              <a:custGeom>
                <a:avLst/>
                <a:gdLst/>
                <a:ahLst/>
                <a:cxnLst>
                  <a:cxn ang="0">
                    <a:pos x="344" y="1368"/>
                  </a:cxn>
                  <a:cxn ang="0">
                    <a:pos x="104" y="600"/>
                  </a:cxn>
                  <a:cxn ang="0">
                    <a:pos x="968" y="72"/>
                  </a:cxn>
                  <a:cxn ang="0">
                    <a:pos x="1544" y="168"/>
                  </a:cxn>
                  <a:cxn ang="0">
                    <a:pos x="1496" y="1032"/>
                  </a:cxn>
                  <a:cxn ang="0">
                    <a:pos x="1352" y="1608"/>
                  </a:cxn>
                </a:cxnLst>
                <a:rect l="0" t="0" r="r" b="b"/>
                <a:pathLst>
                  <a:path w="1632" h="1608">
                    <a:moveTo>
                      <a:pt x="344" y="1368"/>
                    </a:moveTo>
                    <a:cubicBezTo>
                      <a:pt x="172" y="1092"/>
                      <a:pt x="0" y="816"/>
                      <a:pt x="104" y="600"/>
                    </a:cubicBezTo>
                    <a:cubicBezTo>
                      <a:pt x="208" y="384"/>
                      <a:pt x="728" y="144"/>
                      <a:pt x="968" y="72"/>
                    </a:cubicBezTo>
                    <a:cubicBezTo>
                      <a:pt x="1208" y="0"/>
                      <a:pt x="1456" y="8"/>
                      <a:pt x="1544" y="168"/>
                    </a:cubicBezTo>
                    <a:cubicBezTo>
                      <a:pt x="1632" y="328"/>
                      <a:pt x="1528" y="792"/>
                      <a:pt x="1496" y="1032"/>
                    </a:cubicBezTo>
                    <a:cubicBezTo>
                      <a:pt x="1464" y="1272"/>
                      <a:pt x="1376" y="1504"/>
                      <a:pt x="1352" y="1608"/>
                    </a:cubicBezTo>
                  </a:path>
                </a:pathLst>
              </a:custGeom>
              <a:solidFill>
                <a:srgbClr val="3333FF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8" name="Freeform 30"/>
              <p:cNvSpPr>
                <a:spLocks/>
              </p:cNvSpPr>
              <p:nvPr/>
            </p:nvSpPr>
            <p:spPr bwMode="auto">
              <a:xfrm>
                <a:off x="192" y="2640"/>
                <a:ext cx="2480" cy="1056"/>
              </a:xfrm>
              <a:custGeom>
                <a:avLst/>
                <a:gdLst/>
                <a:ahLst/>
                <a:cxnLst>
                  <a:cxn ang="0">
                    <a:pos x="512" y="88"/>
                  </a:cxn>
                  <a:cxn ang="0">
                    <a:pos x="416" y="88"/>
                  </a:cxn>
                  <a:cxn ang="0">
                    <a:pos x="176" y="616"/>
                  </a:cxn>
                  <a:cxn ang="0">
                    <a:pos x="1472" y="1048"/>
                  </a:cxn>
                  <a:cxn ang="0">
                    <a:pos x="2336" y="664"/>
                  </a:cxn>
                  <a:cxn ang="0">
                    <a:pos x="2336" y="568"/>
                  </a:cxn>
                  <a:cxn ang="0">
                    <a:pos x="2000" y="184"/>
                  </a:cxn>
                  <a:cxn ang="0">
                    <a:pos x="1760" y="184"/>
                  </a:cxn>
                </a:cxnLst>
                <a:rect l="0" t="0" r="r" b="b"/>
                <a:pathLst>
                  <a:path w="2480" h="1056">
                    <a:moveTo>
                      <a:pt x="512" y="88"/>
                    </a:moveTo>
                    <a:cubicBezTo>
                      <a:pt x="492" y="44"/>
                      <a:pt x="472" y="0"/>
                      <a:pt x="416" y="88"/>
                    </a:cubicBezTo>
                    <a:cubicBezTo>
                      <a:pt x="360" y="176"/>
                      <a:pt x="0" y="456"/>
                      <a:pt x="176" y="616"/>
                    </a:cubicBezTo>
                    <a:cubicBezTo>
                      <a:pt x="352" y="776"/>
                      <a:pt x="1112" y="1040"/>
                      <a:pt x="1472" y="1048"/>
                    </a:cubicBezTo>
                    <a:cubicBezTo>
                      <a:pt x="1832" y="1056"/>
                      <a:pt x="2192" y="744"/>
                      <a:pt x="2336" y="664"/>
                    </a:cubicBezTo>
                    <a:cubicBezTo>
                      <a:pt x="2480" y="584"/>
                      <a:pt x="2392" y="648"/>
                      <a:pt x="2336" y="568"/>
                    </a:cubicBezTo>
                    <a:cubicBezTo>
                      <a:pt x="2280" y="488"/>
                      <a:pt x="2096" y="248"/>
                      <a:pt x="2000" y="184"/>
                    </a:cubicBezTo>
                    <a:cubicBezTo>
                      <a:pt x="1904" y="120"/>
                      <a:pt x="1800" y="184"/>
                      <a:pt x="1760" y="184"/>
                    </a:cubicBezTo>
                  </a:path>
                </a:pathLst>
              </a:custGeom>
              <a:solidFill>
                <a:srgbClr val="3333FF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9" name="Freeform 31"/>
              <p:cNvSpPr>
                <a:spLocks/>
              </p:cNvSpPr>
              <p:nvPr/>
            </p:nvSpPr>
            <p:spPr bwMode="auto">
              <a:xfrm>
                <a:off x="864" y="3024"/>
                <a:ext cx="100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192"/>
                  </a:cxn>
                  <a:cxn ang="0">
                    <a:pos x="720" y="288"/>
                  </a:cxn>
                  <a:cxn ang="0">
                    <a:pos x="1008" y="192"/>
                  </a:cxn>
                </a:cxnLst>
                <a:rect l="0" t="0" r="r" b="b"/>
                <a:pathLst>
                  <a:path w="1008" h="288">
                    <a:moveTo>
                      <a:pt x="0" y="0"/>
                    </a:moveTo>
                    <a:cubicBezTo>
                      <a:pt x="12" y="72"/>
                      <a:pt x="24" y="144"/>
                      <a:pt x="144" y="192"/>
                    </a:cubicBezTo>
                    <a:cubicBezTo>
                      <a:pt x="264" y="240"/>
                      <a:pt x="576" y="288"/>
                      <a:pt x="720" y="288"/>
                    </a:cubicBezTo>
                    <a:cubicBezTo>
                      <a:pt x="864" y="288"/>
                      <a:pt x="936" y="240"/>
                      <a:pt x="1008" y="192"/>
                    </a:cubicBezTo>
                  </a:path>
                </a:pathLst>
              </a:custGeom>
              <a:solidFill>
                <a:srgbClr val="3333FF"/>
              </a:solidFill>
              <a:ln w="317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40" name="Freeform 32"/>
            <p:cNvSpPr>
              <a:spLocks/>
            </p:cNvSpPr>
            <p:nvPr/>
          </p:nvSpPr>
          <p:spPr bwMode="auto">
            <a:xfrm>
              <a:off x="816" y="1728"/>
              <a:ext cx="1520" cy="672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384" y="672"/>
                </a:cxn>
                <a:cxn ang="0">
                  <a:pos x="1008" y="480"/>
                </a:cxn>
                <a:cxn ang="0">
                  <a:pos x="1440" y="144"/>
                </a:cxn>
                <a:cxn ang="0">
                  <a:pos x="1488" y="0"/>
                </a:cxn>
              </a:cxnLst>
              <a:rect l="0" t="0" r="r" b="b"/>
              <a:pathLst>
                <a:path w="1520" h="672">
                  <a:moveTo>
                    <a:pt x="0" y="480"/>
                  </a:moveTo>
                  <a:cubicBezTo>
                    <a:pt x="108" y="576"/>
                    <a:pt x="216" y="672"/>
                    <a:pt x="384" y="672"/>
                  </a:cubicBezTo>
                  <a:cubicBezTo>
                    <a:pt x="552" y="672"/>
                    <a:pt x="832" y="568"/>
                    <a:pt x="1008" y="480"/>
                  </a:cubicBezTo>
                  <a:cubicBezTo>
                    <a:pt x="1184" y="392"/>
                    <a:pt x="1360" y="224"/>
                    <a:pt x="1440" y="144"/>
                  </a:cubicBezTo>
                  <a:cubicBezTo>
                    <a:pt x="1520" y="64"/>
                    <a:pt x="1504" y="32"/>
                    <a:pt x="1488" y="0"/>
                  </a:cubicBezTo>
                </a:path>
              </a:pathLst>
            </a:custGeom>
            <a:solidFill>
              <a:srgbClr val="3333FF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6629400" y="3886200"/>
            <a:ext cx="1447800" cy="1676400"/>
            <a:chOff x="400" y="1440"/>
            <a:chExt cx="2480" cy="2064"/>
          </a:xfrm>
        </p:grpSpPr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400" y="1440"/>
              <a:ext cx="2480" cy="2064"/>
              <a:chOff x="192" y="1632"/>
              <a:chExt cx="2480" cy="2064"/>
            </a:xfrm>
          </p:grpSpPr>
          <p:sp>
            <p:nvSpPr>
              <p:cNvPr id="17443" name="Freeform 35"/>
              <p:cNvSpPr>
                <a:spLocks/>
              </p:cNvSpPr>
              <p:nvPr/>
            </p:nvSpPr>
            <p:spPr bwMode="auto">
              <a:xfrm>
                <a:off x="528" y="1632"/>
                <a:ext cx="1632" cy="1608"/>
              </a:xfrm>
              <a:custGeom>
                <a:avLst/>
                <a:gdLst/>
                <a:ahLst/>
                <a:cxnLst>
                  <a:cxn ang="0">
                    <a:pos x="344" y="1368"/>
                  </a:cxn>
                  <a:cxn ang="0">
                    <a:pos x="104" y="600"/>
                  </a:cxn>
                  <a:cxn ang="0">
                    <a:pos x="968" y="72"/>
                  </a:cxn>
                  <a:cxn ang="0">
                    <a:pos x="1544" y="168"/>
                  </a:cxn>
                  <a:cxn ang="0">
                    <a:pos x="1496" y="1032"/>
                  </a:cxn>
                  <a:cxn ang="0">
                    <a:pos x="1352" y="1608"/>
                  </a:cxn>
                </a:cxnLst>
                <a:rect l="0" t="0" r="r" b="b"/>
                <a:pathLst>
                  <a:path w="1632" h="1608">
                    <a:moveTo>
                      <a:pt x="344" y="1368"/>
                    </a:moveTo>
                    <a:cubicBezTo>
                      <a:pt x="172" y="1092"/>
                      <a:pt x="0" y="816"/>
                      <a:pt x="104" y="600"/>
                    </a:cubicBezTo>
                    <a:cubicBezTo>
                      <a:pt x="208" y="384"/>
                      <a:pt x="728" y="144"/>
                      <a:pt x="968" y="72"/>
                    </a:cubicBezTo>
                    <a:cubicBezTo>
                      <a:pt x="1208" y="0"/>
                      <a:pt x="1456" y="8"/>
                      <a:pt x="1544" y="168"/>
                    </a:cubicBezTo>
                    <a:cubicBezTo>
                      <a:pt x="1632" y="328"/>
                      <a:pt x="1528" y="792"/>
                      <a:pt x="1496" y="1032"/>
                    </a:cubicBezTo>
                    <a:cubicBezTo>
                      <a:pt x="1464" y="1272"/>
                      <a:pt x="1376" y="1504"/>
                      <a:pt x="1352" y="1608"/>
                    </a:cubicBezTo>
                  </a:path>
                </a:pathLst>
              </a:custGeom>
              <a:solidFill>
                <a:schemeClr val="tx1"/>
              </a:solidFill>
              <a:ln w="31750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4" name="Freeform 36"/>
              <p:cNvSpPr>
                <a:spLocks/>
              </p:cNvSpPr>
              <p:nvPr/>
            </p:nvSpPr>
            <p:spPr bwMode="auto">
              <a:xfrm>
                <a:off x="192" y="2640"/>
                <a:ext cx="2480" cy="1056"/>
              </a:xfrm>
              <a:custGeom>
                <a:avLst/>
                <a:gdLst/>
                <a:ahLst/>
                <a:cxnLst>
                  <a:cxn ang="0">
                    <a:pos x="512" y="88"/>
                  </a:cxn>
                  <a:cxn ang="0">
                    <a:pos x="416" y="88"/>
                  </a:cxn>
                  <a:cxn ang="0">
                    <a:pos x="176" y="616"/>
                  </a:cxn>
                  <a:cxn ang="0">
                    <a:pos x="1472" y="1048"/>
                  </a:cxn>
                  <a:cxn ang="0">
                    <a:pos x="2336" y="664"/>
                  </a:cxn>
                  <a:cxn ang="0">
                    <a:pos x="2336" y="568"/>
                  </a:cxn>
                  <a:cxn ang="0">
                    <a:pos x="2000" y="184"/>
                  </a:cxn>
                  <a:cxn ang="0">
                    <a:pos x="1760" y="184"/>
                  </a:cxn>
                </a:cxnLst>
                <a:rect l="0" t="0" r="r" b="b"/>
                <a:pathLst>
                  <a:path w="2480" h="1056">
                    <a:moveTo>
                      <a:pt x="512" y="88"/>
                    </a:moveTo>
                    <a:cubicBezTo>
                      <a:pt x="492" y="44"/>
                      <a:pt x="472" y="0"/>
                      <a:pt x="416" y="88"/>
                    </a:cubicBezTo>
                    <a:cubicBezTo>
                      <a:pt x="360" y="176"/>
                      <a:pt x="0" y="456"/>
                      <a:pt x="176" y="616"/>
                    </a:cubicBezTo>
                    <a:cubicBezTo>
                      <a:pt x="352" y="776"/>
                      <a:pt x="1112" y="1040"/>
                      <a:pt x="1472" y="1048"/>
                    </a:cubicBezTo>
                    <a:cubicBezTo>
                      <a:pt x="1832" y="1056"/>
                      <a:pt x="2192" y="744"/>
                      <a:pt x="2336" y="664"/>
                    </a:cubicBezTo>
                    <a:cubicBezTo>
                      <a:pt x="2480" y="584"/>
                      <a:pt x="2392" y="648"/>
                      <a:pt x="2336" y="568"/>
                    </a:cubicBezTo>
                    <a:cubicBezTo>
                      <a:pt x="2280" y="488"/>
                      <a:pt x="2096" y="248"/>
                      <a:pt x="2000" y="184"/>
                    </a:cubicBezTo>
                    <a:cubicBezTo>
                      <a:pt x="1904" y="120"/>
                      <a:pt x="1800" y="184"/>
                      <a:pt x="1760" y="184"/>
                    </a:cubicBezTo>
                  </a:path>
                </a:pathLst>
              </a:custGeom>
              <a:solidFill>
                <a:schemeClr val="tx1"/>
              </a:solidFill>
              <a:ln w="31750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5" name="Freeform 37"/>
              <p:cNvSpPr>
                <a:spLocks/>
              </p:cNvSpPr>
              <p:nvPr/>
            </p:nvSpPr>
            <p:spPr bwMode="auto">
              <a:xfrm>
                <a:off x="864" y="3024"/>
                <a:ext cx="100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192"/>
                  </a:cxn>
                  <a:cxn ang="0">
                    <a:pos x="720" y="288"/>
                  </a:cxn>
                  <a:cxn ang="0">
                    <a:pos x="1008" y="192"/>
                  </a:cxn>
                </a:cxnLst>
                <a:rect l="0" t="0" r="r" b="b"/>
                <a:pathLst>
                  <a:path w="1008" h="288">
                    <a:moveTo>
                      <a:pt x="0" y="0"/>
                    </a:moveTo>
                    <a:cubicBezTo>
                      <a:pt x="12" y="72"/>
                      <a:pt x="24" y="144"/>
                      <a:pt x="144" y="192"/>
                    </a:cubicBezTo>
                    <a:cubicBezTo>
                      <a:pt x="264" y="240"/>
                      <a:pt x="576" y="288"/>
                      <a:pt x="720" y="288"/>
                    </a:cubicBezTo>
                    <a:cubicBezTo>
                      <a:pt x="864" y="288"/>
                      <a:pt x="936" y="240"/>
                      <a:pt x="1008" y="192"/>
                    </a:cubicBezTo>
                  </a:path>
                </a:pathLst>
              </a:custGeom>
              <a:solidFill>
                <a:schemeClr val="tx1"/>
              </a:solidFill>
              <a:ln w="31750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46" name="Freeform 38"/>
            <p:cNvSpPr>
              <a:spLocks/>
            </p:cNvSpPr>
            <p:nvPr/>
          </p:nvSpPr>
          <p:spPr bwMode="auto">
            <a:xfrm>
              <a:off x="816" y="1728"/>
              <a:ext cx="1520" cy="672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384" y="672"/>
                </a:cxn>
                <a:cxn ang="0">
                  <a:pos x="1008" y="480"/>
                </a:cxn>
                <a:cxn ang="0">
                  <a:pos x="1440" y="144"/>
                </a:cxn>
                <a:cxn ang="0">
                  <a:pos x="1488" y="0"/>
                </a:cxn>
              </a:cxnLst>
              <a:rect l="0" t="0" r="r" b="b"/>
              <a:pathLst>
                <a:path w="1520" h="672">
                  <a:moveTo>
                    <a:pt x="0" y="480"/>
                  </a:moveTo>
                  <a:cubicBezTo>
                    <a:pt x="108" y="576"/>
                    <a:pt x="216" y="672"/>
                    <a:pt x="384" y="672"/>
                  </a:cubicBezTo>
                  <a:cubicBezTo>
                    <a:pt x="552" y="672"/>
                    <a:pt x="832" y="568"/>
                    <a:pt x="1008" y="480"/>
                  </a:cubicBezTo>
                  <a:cubicBezTo>
                    <a:pt x="1184" y="392"/>
                    <a:pt x="1360" y="224"/>
                    <a:pt x="1440" y="144"/>
                  </a:cubicBezTo>
                  <a:cubicBezTo>
                    <a:pt x="1520" y="64"/>
                    <a:pt x="1504" y="32"/>
                    <a:pt x="1488" y="0"/>
                  </a:cubicBezTo>
                </a:path>
              </a:pathLst>
            </a:custGeom>
            <a:solidFill>
              <a:schemeClr val="tx1"/>
            </a:solidFill>
            <a:ln w="28575" cmpd="sng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47" name="Text Box 39"/>
          <p:cNvSpPr txBox="1">
            <a:spLocks noChangeArrowheads="1"/>
          </p:cNvSpPr>
          <p:nvPr/>
        </p:nvSpPr>
        <p:spPr bwMode="auto">
          <a:xfrm>
            <a:off x="1066800" y="3276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 dirty="0">
                <a:ea typeface="新細明體" charset="-120"/>
              </a:rPr>
              <a:t>Intuitive</a:t>
            </a:r>
          </a:p>
        </p:txBody>
      </p:sp>
      <p:sp>
        <p:nvSpPr>
          <p:cNvPr id="17449" name="Text Box 41"/>
          <p:cNvSpPr txBox="1">
            <a:spLocks noChangeArrowheads="1"/>
          </p:cNvSpPr>
          <p:nvPr/>
        </p:nvSpPr>
        <p:spPr bwMode="auto">
          <a:xfrm>
            <a:off x="4114800" y="29718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>
                <a:ea typeface="新細明體" charset="-120"/>
              </a:rPr>
              <a:t>Informative</a:t>
            </a:r>
          </a:p>
        </p:txBody>
      </p:sp>
      <p:sp>
        <p:nvSpPr>
          <p:cNvPr id="17451" name="Text Box 43"/>
          <p:cNvSpPr txBox="1">
            <a:spLocks noChangeArrowheads="1"/>
          </p:cNvSpPr>
          <p:nvPr/>
        </p:nvSpPr>
        <p:spPr bwMode="auto">
          <a:xfrm>
            <a:off x="6781800" y="34290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>
                <a:ea typeface="新細明體" charset="-120"/>
              </a:rPr>
              <a:t>Constructive</a:t>
            </a:r>
          </a:p>
        </p:txBody>
      </p:sp>
      <p:sp>
        <p:nvSpPr>
          <p:cNvPr id="17452" name="Text Box 44"/>
          <p:cNvSpPr txBox="1">
            <a:spLocks noChangeArrowheads="1"/>
          </p:cNvSpPr>
          <p:nvPr/>
        </p:nvSpPr>
        <p:spPr bwMode="auto">
          <a:xfrm>
            <a:off x="6477000" y="55626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>
                <a:ea typeface="新細明體" charset="-120"/>
              </a:rPr>
              <a:t>Cautious</a:t>
            </a:r>
          </a:p>
        </p:txBody>
      </p:sp>
      <p:sp>
        <p:nvSpPr>
          <p:cNvPr id="17453" name="Text Box 45"/>
          <p:cNvSpPr txBox="1">
            <a:spLocks noChangeArrowheads="1"/>
          </p:cNvSpPr>
          <p:nvPr/>
        </p:nvSpPr>
        <p:spPr bwMode="auto">
          <a:xfrm>
            <a:off x="4038600" y="40386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>
                <a:ea typeface="新細明體" charset="-120"/>
              </a:rPr>
              <a:t>Creative</a:t>
            </a: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1600200" y="41910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TW" dirty="0">
                <a:ea typeface="新細明體" charset="-120"/>
              </a:rPr>
              <a:t>Reflective</a:t>
            </a:r>
          </a:p>
        </p:txBody>
      </p: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4038600" y="4419600"/>
            <a:ext cx="1447800" cy="1905000"/>
            <a:chOff x="2544" y="2976"/>
            <a:chExt cx="912" cy="1008"/>
          </a:xfrm>
        </p:grpSpPr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2544" y="3168"/>
              <a:ext cx="912" cy="816"/>
              <a:chOff x="400" y="1440"/>
              <a:chExt cx="2480" cy="2064"/>
            </a:xfrm>
          </p:grpSpPr>
          <p:grpSp>
            <p:nvGrpSpPr>
              <p:cNvPr id="12" name="Group 22"/>
              <p:cNvGrpSpPr>
                <a:grpSpLocks/>
              </p:cNvGrpSpPr>
              <p:nvPr/>
            </p:nvGrpSpPr>
            <p:grpSpPr bwMode="auto">
              <a:xfrm>
                <a:off x="400" y="1440"/>
                <a:ext cx="2480" cy="2064"/>
                <a:chOff x="192" y="1632"/>
                <a:chExt cx="2480" cy="2064"/>
              </a:xfrm>
            </p:grpSpPr>
            <p:sp>
              <p:nvSpPr>
                <p:cNvPr id="17431" name="Freeform 23"/>
                <p:cNvSpPr>
                  <a:spLocks/>
                </p:cNvSpPr>
                <p:nvPr/>
              </p:nvSpPr>
              <p:spPr bwMode="auto">
                <a:xfrm>
                  <a:off x="528" y="1632"/>
                  <a:ext cx="1632" cy="1608"/>
                </a:xfrm>
                <a:custGeom>
                  <a:avLst/>
                  <a:gdLst/>
                  <a:ahLst/>
                  <a:cxnLst>
                    <a:cxn ang="0">
                      <a:pos x="344" y="1368"/>
                    </a:cxn>
                    <a:cxn ang="0">
                      <a:pos x="104" y="600"/>
                    </a:cxn>
                    <a:cxn ang="0">
                      <a:pos x="968" y="72"/>
                    </a:cxn>
                    <a:cxn ang="0">
                      <a:pos x="1544" y="168"/>
                    </a:cxn>
                    <a:cxn ang="0">
                      <a:pos x="1496" y="1032"/>
                    </a:cxn>
                    <a:cxn ang="0">
                      <a:pos x="1352" y="1608"/>
                    </a:cxn>
                  </a:cxnLst>
                  <a:rect l="0" t="0" r="r" b="b"/>
                  <a:pathLst>
                    <a:path w="1632" h="1608">
                      <a:moveTo>
                        <a:pt x="344" y="1368"/>
                      </a:moveTo>
                      <a:cubicBezTo>
                        <a:pt x="172" y="1092"/>
                        <a:pt x="0" y="816"/>
                        <a:pt x="104" y="600"/>
                      </a:cubicBezTo>
                      <a:cubicBezTo>
                        <a:pt x="208" y="384"/>
                        <a:pt x="728" y="144"/>
                        <a:pt x="968" y="72"/>
                      </a:cubicBezTo>
                      <a:cubicBezTo>
                        <a:pt x="1208" y="0"/>
                        <a:pt x="1456" y="8"/>
                        <a:pt x="1544" y="168"/>
                      </a:cubicBezTo>
                      <a:cubicBezTo>
                        <a:pt x="1632" y="328"/>
                        <a:pt x="1528" y="792"/>
                        <a:pt x="1496" y="1032"/>
                      </a:cubicBezTo>
                      <a:cubicBezTo>
                        <a:pt x="1464" y="1272"/>
                        <a:pt x="1376" y="1504"/>
                        <a:pt x="1352" y="1608"/>
                      </a:cubicBezTo>
                    </a:path>
                  </a:pathLst>
                </a:custGeom>
                <a:solidFill>
                  <a:srgbClr val="0080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32" name="Freeform 24"/>
                <p:cNvSpPr>
                  <a:spLocks/>
                </p:cNvSpPr>
                <p:nvPr/>
              </p:nvSpPr>
              <p:spPr bwMode="auto">
                <a:xfrm>
                  <a:off x="192" y="2640"/>
                  <a:ext cx="2480" cy="1056"/>
                </a:xfrm>
                <a:custGeom>
                  <a:avLst/>
                  <a:gdLst/>
                  <a:ahLst/>
                  <a:cxnLst>
                    <a:cxn ang="0">
                      <a:pos x="512" y="88"/>
                    </a:cxn>
                    <a:cxn ang="0">
                      <a:pos x="416" y="88"/>
                    </a:cxn>
                    <a:cxn ang="0">
                      <a:pos x="176" y="616"/>
                    </a:cxn>
                    <a:cxn ang="0">
                      <a:pos x="1472" y="1048"/>
                    </a:cxn>
                    <a:cxn ang="0">
                      <a:pos x="2336" y="664"/>
                    </a:cxn>
                    <a:cxn ang="0">
                      <a:pos x="2336" y="568"/>
                    </a:cxn>
                    <a:cxn ang="0">
                      <a:pos x="2000" y="184"/>
                    </a:cxn>
                    <a:cxn ang="0">
                      <a:pos x="1760" y="184"/>
                    </a:cxn>
                  </a:cxnLst>
                  <a:rect l="0" t="0" r="r" b="b"/>
                  <a:pathLst>
                    <a:path w="2480" h="1056">
                      <a:moveTo>
                        <a:pt x="512" y="88"/>
                      </a:moveTo>
                      <a:cubicBezTo>
                        <a:pt x="492" y="44"/>
                        <a:pt x="472" y="0"/>
                        <a:pt x="416" y="88"/>
                      </a:cubicBezTo>
                      <a:cubicBezTo>
                        <a:pt x="360" y="176"/>
                        <a:pt x="0" y="456"/>
                        <a:pt x="176" y="616"/>
                      </a:cubicBezTo>
                      <a:cubicBezTo>
                        <a:pt x="352" y="776"/>
                        <a:pt x="1112" y="1040"/>
                        <a:pt x="1472" y="1048"/>
                      </a:cubicBezTo>
                      <a:cubicBezTo>
                        <a:pt x="1832" y="1056"/>
                        <a:pt x="2192" y="744"/>
                        <a:pt x="2336" y="664"/>
                      </a:cubicBezTo>
                      <a:cubicBezTo>
                        <a:pt x="2480" y="584"/>
                        <a:pt x="2392" y="648"/>
                        <a:pt x="2336" y="568"/>
                      </a:cubicBezTo>
                      <a:cubicBezTo>
                        <a:pt x="2280" y="488"/>
                        <a:pt x="2096" y="248"/>
                        <a:pt x="2000" y="184"/>
                      </a:cubicBezTo>
                      <a:cubicBezTo>
                        <a:pt x="1904" y="120"/>
                        <a:pt x="1800" y="184"/>
                        <a:pt x="1760" y="184"/>
                      </a:cubicBezTo>
                    </a:path>
                  </a:pathLst>
                </a:custGeom>
                <a:solidFill>
                  <a:srgbClr val="0080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33" name="Freeform 25"/>
                <p:cNvSpPr>
                  <a:spLocks/>
                </p:cNvSpPr>
                <p:nvPr/>
              </p:nvSpPr>
              <p:spPr bwMode="auto">
                <a:xfrm>
                  <a:off x="864" y="3024"/>
                  <a:ext cx="1008" cy="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4" y="192"/>
                    </a:cxn>
                    <a:cxn ang="0">
                      <a:pos x="720" y="288"/>
                    </a:cxn>
                    <a:cxn ang="0">
                      <a:pos x="1008" y="192"/>
                    </a:cxn>
                  </a:cxnLst>
                  <a:rect l="0" t="0" r="r" b="b"/>
                  <a:pathLst>
                    <a:path w="1008" h="288">
                      <a:moveTo>
                        <a:pt x="0" y="0"/>
                      </a:moveTo>
                      <a:cubicBezTo>
                        <a:pt x="12" y="72"/>
                        <a:pt x="24" y="144"/>
                        <a:pt x="144" y="192"/>
                      </a:cubicBezTo>
                      <a:cubicBezTo>
                        <a:pt x="264" y="240"/>
                        <a:pt x="576" y="288"/>
                        <a:pt x="720" y="288"/>
                      </a:cubicBezTo>
                      <a:cubicBezTo>
                        <a:pt x="864" y="288"/>
                        <a:pt x="936" y="240"/>
                        <a:pt x="1008" y="192"/>
                      </a:cubicBezTo>
                    </a:path>
                  </a:pathLst>
                </a:custGeom>
                <a:solidFill>
                  <a:srgbClr val="0080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434" name="Freeform 26"/>
              <p:cNvSpPr>
                <a:spLocks/>
              </p:cNvSpPr>
              <p:nvPr/>
            </p:nvSpPr>
            <p:spPr bwMode="auto">
              <a:xfrm>
                <a:off x="816" y="1728"/>
                <a:ext cx="1520" cy="672"/>
              </a:xfrm>
              <a:custGeom>
                <a:avLst/>
                <a:gdLst/>
                <a:ahLst/>
                <a:cxnLst>
                  <a:cxn ang="0">
                    <a:pos x="0" y="480"/>
                  </a:cxn>
                  <a:cxn ang="0">
                    <a:pos x="384" y="672"/>
                  </a:cxn>
                  <a:cxn ang="0">
                    <a:pos x="1008" y="480"/>
                  </a:cxn>
                  <a:cxn ang="0">
                    <a:pos x="1440" y="144"/>
                  </a:cxn>
                  <a:cxn ang="0">
                    <a:pos x="1488" y="0"/>
                  </a:cxn>
                </a:cxnLst>
                <a:rect l="0" t="0" r="r" b="b"/>
                <a:pathLst>
                  <a:path w="1520" h="672">
                    <a:moveTo>
                      <a:pt x="0" y="480"/>
                    </a:moveTo>
                    <a:cubicBezTo>
                      <a:pt x="108" y="576"/>
                      <a:pt x="216" y="672"/>
                      <a:pt x="384" y="672"/>
                    </a:cubicBezTo>
                    <a:cubicBezTo>
                      <a:pt x="552" y="672"/>
                      <a:pt x="832" y="568"/>
                      <a:pt x="1008" y="480"/>
                    </a:cubicBezTo>
                    <a:cubicBezTo>
                      <a:pt x="1184" y="392"/>
                      <a:pt x="1360" y="224"/>
                      <a:pt x="1440" y="144"/>
                    </a:cubicBezTo>
                    <a:cubicBezTo>
                      <a:pt x="1520" y="64"/>
                      <a:pt x="1504" y="32"/>
                      <a:pt x="1488" y="0"/>
                    </a:cubicBezTo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57" name="Line 49"/>
            <p:cNvSpPr>
              <a:spLocks noChangeShapeType="1"/>
            </p:cNvSpPr>
            <p:nvPr/>
          </p:nvSpPr>
          <p:spPr bwMode="auto">
            <a:xfrm flipV="1">
              <a:off x="2880" y="33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Freeform 50"/>
            <p:cNvSpPr>
              <a:spLocks/>
            </p:cNvSpPr>
            <p:nvPr/>
          </p:nvSpPr>
          <p:spPr bwMode="auto">
            <a:xfrm>
              <a:off x="2710" y="3200"/>
              <a:ext cx="154" cy="225"/>
            </a:xfrm>
            <a:custGeom>
              <a:avLst/>
              <a:gdLst/>
              <a:ahLst/>
              <a:cxnLst>
                <a:cxn ang="0">
                  <a:pos x="142" y="225"/>
                </a:cxn>
                <a:cxn ang="0">
                  <a:pos x="105" y="132"/>
                </a:cxn>
                <a:cxn ang="0">
                  <a:pos x="96" y="95"/>
                </a:cxn>
                <a:cxn ang="0">
                  <a:pos x="22" y="68"/>
                </a:cxn>
                <a:cxn ang="0">
                  <a:pos x="78" y="22"/>
                </a:cxn>
                <a:cxn ang="0">
                  <a:pos x="87" y="95"/>
                </a:cxn>
                <a:cxn ang="0">
                  <a:pos x="142" y="225"/>
                </a:cxn>
              </a:cxnLst>
              <a:rect l="0" t="0" r="r" b="b"/>
              <a:pathLst>
                <a:path w="154" h="225">
                  <a:moveTo>
                    <a:pt x="142" y="225"/>
                  </a:moveTo>
                  <a:cubicBezTo>
                    <a:pt x="121" y="75"/>
                    <a:pt x="154" y="219"/>
                    <a:pt x="105" y="132"/>
                  </a:cubicBezTo>
                  <a:cubicBezTo>
                    <a:pt x="99" y="121"/>
                    <a:pt x="104" y="105"/>
                    <a:pt x="96" y="95"/>
                  </a:cubicBezTo>
                  <a:cubicBezTo>
                    <a:pt x="84" y="80"/>
                    <a:pt x="39" y="72"/>
                    <a:pt x="22" y="68"/>
                  </a:cubicBezTo>
                  <a:cubicBezTo>
                    <a:pt x="0" y="0"/>
                    <a:pt x="14" y="11"/>
                    <a:pt x="78" y="22"/>
                  </a:cubicBezTo>
                  <a:cubicBezTo>
                    <a:pt x="81" y="46"/>
                    <a:pt x="87" y="95"/>
                    <a:pt x="87" y="95"/>
                  </a:cubicBezTo>
                  <a:lnTo>
                    <a:pt x="142" y="225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Freeform 51"/>
            <p:cNvSpPr>
              <a:spLocks/>
            </p:cNvSpPr>
            <p:nvPr/>
          </p:nvSpPr>
          <p:spPr bwMode="auto">
            <a:xfrm>
              <a:off x="2874" y="3116"/>
              <a:ext cx="79" cy="207"/>
            </a:xfrm>
            <a:custGeom>
              <a:avLst/>
              <a:gdLst/>
              <a:ahLst/>
              <a:cxnLst>
                <a:cxn ang="0">
                  <a:pos x="43" y="207"/>
                </a:cxn>
                <a:cxn ang="0">
                  <a:pos x="34" y="152"/>
                </a:cxn>
                <a:cxn ang="0">
                  <a:pos x="6" y="142"/>
                </a:cxn>
                <a:cxn ang="0">
                  <a:pos x="15" y="4"/>
                </a:cxn>
                <a:cxn ang="0">
                  <a:pos x="71" y="13"/>
                </a:cxn>
                <a:cxn ang="0">
                  <a:pos x="52" y="41"/>
                </a:cxn>
                <a:cxn ang="0">
                  <a:pos x="34" y="87"/>
                </a:cxn>
                <a:cxn ang="0">
                  <a:pos x="34" y="152"/>
                </a:cxn>
                <a:cxn ang="0">
                  <a:pos x="24" y="179"/>
                </a:cxn>
                <a:cxn ang="0">
                  <a:pos x="43" y="207"/>
                </a:cxn>
              </a:cxnLst>
              <a:rect l="0" t="0" r="r" b="b"/>
              <a:pathLst>
                <a:path w="79" h="207">
                  <a:moveTo>
                    <a:pt x="43" y="207"/>
                  </a:moveTo>
                  <a:cubicBezTo>
                    <a:pt x="40" y="189"/>
                    <a:pt x="43" y="168"/>
                    <a:pt x="34" y="152"/>
                  </a:cubicBezTo>
                  <a:cubicBezTo>
                    <a:pt x="29" y="143"/>
                    <a:pt x="7" y="152"/>
                    <a:pt x="6" y="142"/>
                  </a:cubicBezTo>
                  <a:cubicBezTo>
                    <a:pt x="0" y="96"/>
                    <a:pt x="12" y="50"/>
                    <a:pt x="15" y="4"/>
                  </a:cubicBezTo>
                  <a:cubicBezTo>
                    <a:pt x="34" y="7"/>
                    <a:pt x="58" y="0"/>
                    <a:pt x="71" y="13"/>
                  </a:cubicBezTo>
                  <a:cubicBezTo>
                    <a:pt x="79" y="21"/>
                    <a:pt x="57" y="31"/>
                    <a:pt x="52" y="41"/>
                  </a:cubicBezTo>
                  <a:cubicBezTo>
                    <a:pt x="45" y="56"/>
                    <a:pt x="40" y="72"/>
                    <a:pt x="34" y="87"/>
                  </a:cubicBezTo>
                  <a:cubicBezTo>
                    <a:pt x="46" y="124"/>
                    <a:pt x="47" y="110"/>
                    <a:pt x="34" y="152"/>
                  </a:cubicBezTo>
                  <a:cubicBezTo>
                    <a:pt x="31" y="161"/>
                    <a:pt x="22" y="170"/>
                    <a:pt x="24" y="179"/>
                  </a:cubicBezTo>
                  <a:cubicBezTo>
                    <a:pt x="26" y="190"/>
                    <a:pt x="37" y="198"/>
                    <a:pt x="43" y="207"/>
                  </a:cubicBez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0" name="Freeform 52"/>
            <p:cNvSpPr>
              <a:spLocks/>
            </p:cNvSpPr>
            <p:nvPr/>
          </p:nvSpPr>
          <p:spPr bwMode="auto">
            <a:xfrm>
              <a:off x="3024" y="2976"/>
              <a:ext cx="96" cy="286"/>
            </a:xfrm>
            <a:custGeom>
              <a:avLst/>
              <a:gdLst/>
              <a:ahLst/>
              <a:cxnLst>
                <a:cxn ang="0">
                  <a:pos x="71" y="286"/>
                </a:cxn>
                <a:cxn ang="0">
                  <a:pos x="44" y="194"/>
                </a:cxn>
                <a:cxn ang="0">
                  <a:pos x="44" y="0"/>
                </a:cxn>
                <a:cxn ang="0">
                  <a:pos x="34" y="166"/>
                </a:cxn>
              </a:cxnLst>
              <a:rect l="0" t="0" r="r" b="b"/>
              <a:pathLst>
                <a:path w="96" h="286">
                  <a:moveTo>
                    <a:pt x="71" y="286"/>
                  </a:moveTo>
                  <a:cubicBezTo>
                    <a:pt x="87" y="242"/>
                    <a:pt x="96" y="211"/>
                    <a:pt x="44" y="194"/>
                  </a:cubicBezTo>
                  <a:cubicBezTo>
                    <a:pt x="1" y="151"/>
                    <a:pt x="0" y="42"/>
                    <a:pt x="44" y="0"/>
                  </a:cubicBezTo>
                  <a:cubicBezTo>
                    <a:pt x="57" y="55"/>
                    <a:pt x="63" y="114"/>
                    <a:pt x="34" y="166"/>
                  </a:cubicBezTo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6781800" y="1371600"/>
            <a:ext cx="1447800" cy="1905000"/>
            <a:chOff x="4272" y="1248"/>
            <a:chExt cx="912" cy="816"/>
          </a:xfrm>
        </p:grpSpPr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4272" y="1248"/>
              <a:ext cx="912" cy="816"/>
              <a:chOff x="400" y="1440"/>
              <a:chExt cx="2480" cy="2064"/>
            </a:xfrm>
          </p:grpSpPr>
          <p:grpSp>
            <p:nvGrpSpPr>
              <p:cNvPr id="15" name="Group 16"/>
              <p:cNvGrpSpPr>
                <a:grpSpLocks/>
              </p:cNvGrpSpPr>
              <p:nvPr/>
            </p:nvGrpSpPr>
            <p:grpSpPr bwMode="auto">
              <a:xfrm>
                <a:off x="400" y="1440"/>
                <a:ext cx="2480" cy="2064"/>
                <a:chOff x="192" y="1632"/>
                <a:chExt cx="2480" cy="2064"/>
              </a:xfrm>
            </p:grpSpPr>
            <p:sp>
              <p:nvSpPr>
                <p:cNvPr id="17425" name="Freeform 17"/>
                <p:cNvSpPr>
                  <a:spLocks/>
                </p:cNvSpPr>
                <p:nvPr/>
              </p:nvSpPr>
              <p:spPr bwMode="auto">
                <a:xfrm>
                  <a:off x="528" y="1632"/>
                  <a:ext cx="1632" cy="1608"/>
                </a:xfrm>
                <a:custGeom>
                  <a:avLst/>
                  <a:gdLst/>
                  <a:ahLst/>
                  <a:cxnLst>
                    <a:cxn ang="0">
                      <a:pos x="344" y="1368"/>
                    </a:cxn>
                    <a:cxn ang="0">
                      <a:pos x="104" y="600"/>
                    </a:cxn>
                    <a:cxn ang="0">
                      <a:pos x="968" y="72"/>
                    </a:cxn>
                    <a:cxn ang="0">
                      <a:pos x="1544" y="168"/>
                    </a:cxn>
                    <a:cxn ang="0">
                      <a:pos x="1496" y="1032"/>
                    </a:cxn>
                    <a:cxn ang="0">
                      <a:pos x="1352" y="1608"/>
                    </a:cxn>
                  </a:cxnLst>
                  <a:rect l="0" t="0" r="r" b="b"/>
                  <a:pathLst>
                    <a:path w="1632" h="1608">
                      <a:moveTo>
                        <a:pt x="344" y="1368"/>
                      </a:moveTo>
                      <a:cubicBezTo>
                        <a:pt x="172" y="1092"/>
                        <a:pt x="0" y="816"/>
                        <a:pt x="104" y="600"/>
                      </a:cubicBezTo>
                      <a:cubicBezTo>
                        <a:pt x="208" y="384"/>
                        <a:pt x="728" y="144"/>
                        <a:pt x="968" y="72"/>
                      </a:cubicBezTo>
                      <a:cubicBezTo>
                        <a:pt x="1208" y="0"/>
                        <a:pt x="1456" y="8"/>
                        <a:pt x="1544" y="168"/>
                      </a:cubicBezTo>
                      <a:cubicBezTo>
                        <a:pt x="1632" y="328"/>
                        <a:pt x="1528" y="792"/>
                        <a:pt x="1496" y="1032"/>
                      </a:cubicBezTo>
                      <a:cubicBezTo>
                        <a:pt x="1464" y="1272"/>
                        <a:pt x="1376" y="1504"/>
                        <a:pt x="1352" y="1608"/>
                      </a:cubicBezTo>
                    </a:path>
                  </a:pathLst>
                </a:custGeom>
                <a:solidFill>
                  <a:srgbClr val="FFFF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26" name="Freeform 18"/>
                <p:cNvSpPr>
                  <a:spLocks/>
                </p:cNvSpPr>
                <p:nvPr/>
              </p:nvSpPr>
              <p:spPr bwMode="auto">
                <a:xfrm>
                  <a:off x="192" y="2640"/>
                  <a:ext cx="2480" cy="1056"/>
                </a:xfrm>
                <a:custGeom>
                  <a:avLst/>
                  <a:gdLst/>
                  <a:ahLst/>
                  <a:cxnLst>
                    <a:cxn ang="0">
                      <a:pos x="512" y="88"/>
                    </a:cxn>
                    <a:cxn ang="0">
                      <a:pos x="416" y="88"/>
                    </a:cxn>
                    <a:cxn ang="0">
                      <a:pos x="176" y="616"/>
                    </a:cxn>
                    <a:cxn ang="0">
                      <a:pos x="1472" y="1048"/>
                    </a:cxn>
                    <a:cxn ang="0">
                      <a:pos x="2336" y="664"/>
                    </a:cxn>
                    <a:cxn ang="0">
                      <a:pos x="2336" y="568"/>
                    </a:cxn>
                    <a:cxn ang="0">
                      <a:pos x="2000" y="184"/>
                    </a:cxn>
                    <a:cxn ang="0">
                      <a:pos x="1760" y="184"/>
                    </a:cxn>
                  </a:cxnLst>
                  <a:rect l="0" t="0" r="r" b="b"/>
                  <a:pathLst>
                    <a:path w="2480" h="1056">
                      <a:moveTo>
                        <a:pt x="512" y="88"/>
                      </a:moveTo>
                      <a:cubicBezTo>
                        <a:pt x="492" y="44"/>
                        <a:pt x="472" y="0"/>
                        <a:pt x="416" y="88"/>
                      </a:cubicBezTo>
                      <a:cubicBezTo>
                        <a:pt x="360" y="176"/>
                        <a:pt x="0" y="456"/>
                        <a:pt x="176" y="616"/>
                      </a:cubicBezTo>
                      <a:cubicBezTo>
                        <a:pt x="352" y="776"/>
                        <a:pt x="1112" y="1040"/>
                        <a:pt x="1472" y="1048"/>
                      </a:cubicBezTo>
                      <a:cubicBezTo>
                        <a:pt x="1832" y="1056"/>
                        <a:pt x="2192" y="744"/>
                        <a:pt x="2336" y="664"/>
                      </a:cubicBezTo>
                      <a:cubicBezTo>
                        <a:pt x="2480" y="584"/>
                        <a:pt x="2392" y="648"/>
                        <a:pt x="2336" y="568"/>
                      </a:cubicBezTo>
                      <a:cubicBezTo>
                        <a:pt x="2280" y="488"/>
                        <a:pt x="2096" y="248"/>
                        <a:pt x="2000" y="184"/>
                      </a:cubicBezTo>
                      <a:cubicBezTo>
                        <a:pt x="1904" y="120"/>
                        <a:pt x="1800" y="184"/>
                        <a:pt x="1760" y="184"/>
                      </a:cubicBezTo>
                    </a:path>
                  </a:pathLst>
                </a:custGeom>
                <a:solidFill>
                  <a:srgbClr val="FFFF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27" name="Freeform 19"/>
                <p:cNvSpPr>
                  <a:spLocks/>
                </p:cNvSpPr>
                <p:nvPr/>
              </p:nvSpPr>
              <p:spPr bwMode="auto">
                <a:xfrm>
                  <a:off x="864" y="3024"/>
                  <a:ext cx="1008" cy="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4" y="192"/>
                    </a:cxn>
                    <a:cxn ang="0">
                      <a:pos x="720" y="288"/>
                    </a:cxn>
                    <a:cxn ang="0">
                      <a:pos x="1008" y="192"/>
                    </a:cxn>
                  </a:cxnLst>
                  <a:rect l="0" t="0" r="r" b="b"/>
                  <a:pathLst>
                    <a:path w="1008" h="288">
                      <a:moveTo>
                        <a:pt x="0" y="0"/>
                      </a:moveTo>
                      <a:cubicBezTo>
                        <a:pt x="12" y="72"/>
                        <a:pt x="24" y="144"/>
                        <a:pt x="144" y="192"/>
                      </a:cubicBezTo>
                      <a:cubicBezTo>
                        <a:pt x="264" y="240"/>
                        <a:pt x="576" y="288"/>
                        <a:pt x="720" y="288"/>
                      </a:cubicBezTo>
                      <a:cubicBezTo>
                        <a:pt x="864" y="288"/>
                        <a:pt x="936" y="240"/>
                        <a:pt x="1008" y="192"/>
                      </a:cubicBezTo>
                    </a:path>
                  </a:pathLst>
                </a:custGeom>
                <a:solidFill>
                  <a:srgbClr val="FFFF00"/>
                </a:solidFill>
                <a:ln w="3175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428" name="Freeform 20"/>
              <p:cNvSpPr>
                <a:spLocks/>
              </p:cNvSpPr>
              <p:nvPr/>
            </p:nvSpPr>
            <p:spPr bwMode="auto">
              <a:xfrm>
                <a:off x="816" y="1728"/>
                <a:ext cx="1520" cy="672"/>
              </a:xfrm>
              <a:custGeom>
                <a:avLst/>
                <a:gdLst/>
                <a:ahLst/>
                <a:cxnLst>
                  <a:cxn ang="0">
                    <a:pos x="0" y="480"/>
                  </a:cxn>
                  <a:cxn ang="0">
                    <a:pos x="384" y="672"/>
                  </a:cxn>
                  <a:cxn ang="0">
                    <a:pos x="1008" y="480"/>
                  </a:cxn>
                  <a:cxn ang="0">
                    <a:pos x="1440" y="144"/>
                  </a:cxn>
                  <a:cxn ang="0">
                    <a:pos x="1488" y="0"/>
                  </a:cxn>
                </a:cxnLst>
                <a:rect l="0" t="0" r="r" b="b"/>
                <a:pathLst>
                  <a:path w="1520" h="672">
                    <a:moveTo>
                      <a:pt x="0" y="480"/>
                    </a:moveTo>
                    <a:cubicBezTo>
                      <a:pt x="108" y="576"/>
                      <a:pt x="216" y="672"/>
                      <a:pt x="384" y="672"/>
                    </a:cubicBezTo>
                    <a:cubicBezTo>
                      <a:pt x="552" y="672"/>
                      <a:pt x="832" y="568"/>
                      <a:pt x="1008" y="480"/>
                    </a:cubicBezTo>
                    <a:cubicBezTo>
                      <a:pt x="1184" y="392"/>
                      <a:pt x="1360" y="224"/>
                      <a:pt x="1440" y="144"/>
                    </a:cubicBezTo>
                    <a:cubicBezTo>
                      <a:pt x="1520" y="64"/>
                      <a:pt x="1504" y="32"/>
                      <a:pt x="1488" y="0"/>
                    </a:cubicBezTo>
                  </a:path>
                </a:pathLst>
              </a:custGeom>
              <a:solidFill>
                <a:srgbClr val="FFFF00"/>
              </a:solidFill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62" name="Oval 54"/>
            <p:cNvSpPr>
              <a:spLocks noChangeArrowheads="1"/>
            </p:cNvSpPr>
            <p:nvPr/>
          </p:nvSpPr>
          <p:spPr bwMode="auto">
            <a:xfrm>
              <a:off x="4608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Oval 55"/>
            <p:cNvSpPr>
              <a:spLocks noChangeArrowheads="1"/>
            </p:cNvSpPr>
            <p:nvPr/>
          </p:nvSpPr>
          <p:spPr bwMode="auto">
            <a:xfrm>
              <a:off x="4800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685799"/>
            <a:ext cx="9372599" cy="533401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Thinking is a skill, that is all about using what you’ve got</a:t>
            </a:r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289795" name="Picture 3" descr="cibd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" y="1546225"/>
            <a:ext cx="4249738" cy="2819400"/>
          </a:xfrm>
          <a:prstGeom prst="rect">
            <a:avLst/>
          </a:prstGeom>
          <a:noFill/>
        </p:spPr>
      </p:pic>
      <p:pic>
        <p:nvPicPr>
          <p:cNvPr id="289796" name="Picture 4" descr="image3090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4221163"/>
            <a:ext cx="3932237" cy="25209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Thinking is a skill, that is all about using what you’ve got</a:t>
            </a:r>
            <a:endParaRPr lang="en-GB" b="1" dirty="0"/>
          </a:p>
        </p:txBody>
      </p:sp>
      <p:pic>
        <p:nvPicPr>
          <p:cNvPr id="291843" name="Picture 3" descr="cibd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" y="1546225"/>
            <a:ext cx="4249738" cy="2819400"/>
          </a:xfrm>
          <a:prstGeom prst="rect">
            <a:avLst/>
          </a:prstGeom>
          <a:noFill/>
        </p:spPr>
      </p:pic>
      <p:pic>
        <p:nvPicPr>
          <p:cNvPr id="291844" name="Picture 4" descr="image3090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4221163"/>
            <a:ext cx="3932237" cy="2520950"/>
          </a:xfrm>
          <a:prstGeom prst="rect">
            <a:avLst/>
          </a:prstGeom>
          <a:noFill/>
        </p:spPr>
      </p:pic>
      <p:sp>
        <p:nvSpPr>
          <p:cNvPr id="291845" name="AutoShape 5"/>
          <p:cNvSpPr>
            <a:spLocks noChangeArrowheads="1"/>
          </p:cNvSpPr>
          <p:nvPr/>
        </p:nvSpPr>
        <p:spPr bwMode="auto">
          <a:xfrm>
            <a:off x="395288" y="4652963"/>
            <a:ext cx="4464050" cy="1944687"/>
          </a:xfrm>
          <a:prstGeom prst="rightArrow">
            <a:avLst>
              <a:gd name="adj1" fmla="val 50000"/>
              <a:gd name="adj2" fmla="val 5738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b="1" dirty="0"/>
              <a:t>An excellent driver will get great </a:t>
            </a:r>
          </a:p>
          <a:p>
            <a:pPr algn="ctr"/>
            <a:r>
              <a:rPr lang="en-IE" b="1" dirty="0"/>
              <a:t>performance, even out of a banger.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>
            <a:normAutofit fontScale="90000"/>
          </a:bodyPr>
          <a:lstStyle/>
          <a:p>
            <a:r>
              <a:rPr lang="en-US"/>
              <a:t>Thinking is a skill, that is all about using what you’ve got</a:t>
            </a:r>
            <a:endParaRPr lang="en-GB"/>
          </a:p>
        </p:txBody>
      </p:sp>
      <p:pic>
        <p:nvPicPr>
          <p:cNvPr id="293891" name="Picture 3" descr="cibd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800" y="1546225"/>
            <a:ext cx="4249738" cy="2819400"/>
          </a:xfrm>
          <a:prstGeom prst="rect">
            <a:avLst/>
          </a:prstGeom>
          <a:noFill/>
        </p:spPr>
      </p:pic>
      <p:pic>
        <p:nvPicPr>
          <p:cNvPr id="293892" name="Picture 4" descr="image3090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4221163"/>
            <a:ext cx="3932237" cy="2520950"/>
          </a:xfrm>
          <a:prstGeom prst="rect">
            <a:avLst/>
          </a:prstGeom>
          <a:noFill/>
        </p:spPr>
      </p:pic>
      <p:sp>
        <p:nvSpPr>
          <p:cNvPr id="293893" name="AutoShape 5"/>
          <p:cNvSpPr>
            <a:spLocks noChangeArrowheads="1"/>
          </p:cNvSpPr>
          <p:nvPr/>
        </p:nvSpPr>
        <p:spPr bwMode="auto">
          <a:xfrm>
            <a:off x="395288" y="4652963"/>
            <a:ext cx="4464050" cy="1944687"/>
          </a:xfrm>
          <a:prstGeom prst="rightArrow">
            <a:avLst>
              <a:gd name="adj1" fmla="val 50000"/>
              <a:gd name="adj2" fmla="val 5738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b="1" dirty="0"/>
              <a:t>An excellent driver will get great </a:t>
            </a:r>
          </a:p>
          <a:p>
            <a:pPr algn="ctr"/>
            <a:r>
              <a:rPr lang="en-IE" b="1" dirty="0"/>
              <a:t>performance, even out of a banger.</a:t>
            </a:r>
            <a:endParaRPr lang="en-US" b="1" dirty="0"/>
          </a:p>
        </p:txBody>
      </p:sp>
      <p:sp>
        <p:nvSpPr>
          <p:cNvPr id="293894" name="AutoShape 6"/>
          <p:cNvSpPr>
            <a:spLocks noChangeArrowheads="1"/>
          </p:cNvSpPr>
          <p:nvPr/>
        </p:nvSpPr>
        <p:spPr bwMode="auto">
          <a:xfrm>
            <a:off x="4500563" y="1700213"/>
            <a:ext cx="4392612" cy="1944687"/>
          </a:xfrm>
          <a:prstGeom prst="leftArrow">
            <a:avLst>
              <a:gd name="adj1" fmla="val 50000"/>
              <a:gd name="adj2" fmla="val 56469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/>
              <a:t>A poor driver won’t get a good</a:t>
            </a:r>
          </a:p>
          <a:p>
            <a:pPr algn="ctr"/>
            <a:r>
              <a:rPr lang="en-IE"/>
              <a:t>perfomance out of a great car.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GB" altLang="zh-TW" b="1" dirty="0" smtClean="0">
                <a:solidFill>
                  <a:srgbClr val="C00000"/>
                </a:solidFill>
                <a:ea typeface="新細明體" charset="-120"/>
              </a:rPr>
              <a:t>Six</a:t>
            </a:r>
            <a:r>
              <a:rPr lang="en-GB" altLang="zh-TW" b="1" dirty="0" smtClean="0">
                <a:ea typeface="新細明體" charset="-120"/>
              </a:rPr>
              <a:t> Thin</a:t>
            </a:r>
            <a:r>
              <a:rPr lang="en-GB" altLang="zh-TW" b="1" dirty="0" smtClean="0">
                <a:solidFill>
                  <a:srgbClr val="FFC000"/>
                </a:solidFill>
                <a:ea typeface="新細明體" charset="-120"/>
              </a:rPr>
              <a:t>king</a:t>
            </a:r>
            <a:r>
              <a:rPr lang="en-GB" altLang="zh-TW" b="1" dirty="0" smtClean="0">
                <a:ea typeface="新細明體" charset="-120"/>
              </a:rPr>
              <a:t> </a:t>
            </a:r>
            <a:r>
              <a:rPr lang="en-GB" altLang="zh-TW" b="1" dirty="0" smtClean="0">
                <a:solidFill>
                  <a:srgbClr val="00B0F0"/>
                </a:solidFill>
                <a:ea typeface="新細明體" charset="-120"/>
              </a:rPr>
              <a:t>Hats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135563"/>
          </a:xfrm>
        </p:spPr>
        <p:txBody>
          <a:bodyPr>
            <a:noAutofit/>
          </a:bodyPr>
          <a:lstStyle/>
          <a:p>
            <a:pPr algn="just"/>
            <a:r>
              <a:rPr lang="en-US" b="1" dirty="0" smtClean="0"/>
              <a:t>Lateral thinking is a concept Edward de Bono developed to avoid the vicious circle of </a:t>
            </a:r>
            <a:r>
              <a:rPr lang="en-US" b="1" u="sng" dirty="0" smtClean="0"/>
              <a:t>“Digging the same hole deeper.”</a:t>
            </a:r>
          </a:p>
          <a:p>
            <a:r>
              <a:rPr lang="en-US" b="1" dirty="0" smtClean="0"/>
              <a:t>Allows for parallel thinking (lateral thinking).</a:t>
            </a:r>
            <a:endParaRPr lang="en-US" sz="2800" b="1" dirty="0" smtClean="0"/>
          </a:p>
          <a:p>
            <a:r>
              <a:rPr lang="en-US" b="1" dirty="0" smtClean="0"/>
              <a:t>De Bono sees thinking as a skill and we must improve upon this ability.</a:t>
            </a:r>
          </a:p>
          <a:p>
            <a:r>
              <a:rPr lang="en-US" sz="2800" b="1" dirty="0" smtClean="0"/>
              <a:t>Through his technique meeting time is reduced</a:t>
            </a:r>
          </a:p>
          <a:p>
            <a:r>
              <a:rPr lang="en-US" b="1" dirty="0" smtClean="0"/>
              <a:t>One thing at a time approach. Everything at once creates confusion.</a:t>
            </a:r>
          </a:p>
          <a:p>
            <a:r>
              <a:rPr lang="en-US" b="1" dirty="0" smtClean="0"/>
              <a:t>One thing at a time (thinking about) allows us direction and focus.</a:t>
            </a:r>
          </a:p>
          <a:p>
            <a:endParaRPr 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Six thinking hats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 smtClean="0"/>
              <a:t>Allows us to have full view of the subject. Just like a frame</a:t>
            </a:r>
          </a:p>
          <a:p>
            <a:pPr algn="just"/>
            <a:r>
              <a:rPr lang="en-US" sz="3600" b="1" dirty="0" smtClean="0"/>
              <a:t>It takes us from argument mode to cooperative constructive thinking</a:t>
            </a:r>
          </a:p>
          <a:p>
            <a:pPr algn="just"/>
            <a:r>
              <a:rPr lang="en-US" sz="3600" b="1" dirty="0" smtClean="0"/>
              <a:t>Six hats are not categories of people</a:t>
            </a:r>
          </a:p>
          <a:p>
            <a:pPr algn="just"/>
            <a:r>
              <a:rPr lang="en-US" sz="3600" b="1" dirty="0" smtClean="0"/>
              <a:t>They are like gears of a car. A driver should be able to use all gears. (Use all your mental faculties)</a:t>
            </a:r>
          </a:p>
          <a:p>
            <a:pPr algn="just"/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Lateral Thinking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54403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Allows us to design solutions</a:t>
            </a:r>
          </a:p>
          <a:p>
            <a:r>
              <a:rPr lang="en-US" sz="3200" b="1" dirty="0" smtClean="0"/>
              <a:t>Israel and Gaza </a:t>
            </a:r>
          </a:p>
          <a:p>
            <a:r>
              <a:rPr lang="en-US" sz="3200" b="1" dirty="0" smtClean="0"/>
              <a:t>They when invited to think responded</a:t>
            </a:r>
          </a:p>
          <a:p>
            <a:r>
              <a:rPr lang="en-US" sz="3200" b="1" dirty="0" smtClean="0"/>
              <a:t>We are not here to think. We are here to represent our countries.</a:t>
            </a:r>
          </a:p>
          <a:p>
            <a:r>
              <a:rPr lang="en-US" sz="3200" b="1" dirty="0" smtClean="0"/>
              <a:t>Lateral thinking is deliberate creativity</a:t>
            </a:r>
          </a:p>
          <a:p>
            <a:r>
              <a:rPr lang="en-US" sz="3200" b="1" dirty="0" smtClean="0"/>
              <a:t>It also permits us to control people who insist of sticking to one perspective - we can ask them to assume a different hat</a:t>
            </a:r>
          </a:p>
          <a:p>
            <a:r>
              <a:rPr lang="en-US" sz="3200" b="1" dirty="0" smtClean="0"/>
              <a:t>Many major international </a:t>
            </a:r>
            <a:r>
              <a:rPr lang="en-US" sz="3200" b="1" dirty="0" err="1" smtClean="0"/>
              <a:t>organisations</a:t>
            </a:r>
            <a:r>
              <a:rPr lang="en-US" sz="3200" b="1" dirty="0" smtClean="0"/>
              <a:t> use this technique for problem solving </a:t>
            </a:r>
          </a:p>
          <a:p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18467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18469" name="WordArt 5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18470" name="Text Box 6"/>
          <p:cNvSpPr txBox="1">
            <a:spLocks noChangeArrowheads="1"/>
          </p:cNvSpPr>
          <p:nvPr/>
        </p:nvSpPr>
        <p:spPr bwMode="auto">
          <a:xfrm>
            <a:off x="3514725" y="1828800"/>
            <a:ext cx="189186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IE" sz="1600" b="1" dirty="0"/>
              <a:t>Managing the Thinking</a:t>
            </a:r>
            <a:endParaRPr lang="en-IE" sz="1100" b="1" dirty="0"/>
          </a:p>
          <a:p>
            <a:pPr algn="ctr"/>
            <a:r>
              <a:rPr lang="en-IE" sz="1100" b="1" dirty="0"/>
              <a:t>Setting the focus</a:t>
            </a:r>
          </a:p>
          <a:p>
            <a:pPr algn="ctr"/>
            <a:r>
              <a:rPr lang="en-IE" sz="1100" b="1" dirty="0"/>
              <a:t>Making summaries</a:t>
            </a:r>
          </a:p>
          <a:p>
            <a:pPr algn="ctr"/>
            <a:r>
              <a:rPr lang="en-IE" sz="1100" b="1" dirty="0"/>
              <a:t>Overviews &amp; conclusions</a:t>
            </a:r>
          </a:p>
          <a:p>
            <a:pPr algn="ctr"/>
            <a:r>
              <a:rPr lang="en-IE" sz="1100" b="1" dirty="0"/>
              <a:t>Action Plans</a:t>
            </a:r>
          </a:p>
          <a:p>
            <a:pPr algn="ctr"/>
            <a:endParaRPr lang="en-IE" sz="1100" b="1" dirty="0"/>
          </a:p>
          <a:p>
            <a:pPr algn="ctr"/>
            <a:endParaRPr lang="en-US" sz="2400" b="1" dirty="0"/>
          </a:p>
        </p:txBody>
      </p:sp>
      <p:pic>
        <p:nvPicPr>
          <p:cNvPr id="318471" name="Picture 7" descr="blu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sp>
        <p:nvSpPr>
          <p:cNvPr id="318472" name="AutoShape 8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moving stars background"/>
          <p:cNvPicPr>
            <a:picLocks noChangeAspect="1" noChangeArrowheads="1"/>
          </p:cNvPicPr>
          <p:nvPr/>
        </p:nvPicPr>
        <p:blipFill>
          <a:blip r:embed="rId2" cstate="print"/>
          <a:srcRect t="1153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EE9BA-B7AF-4FA2-950F-76E00ED91C4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20515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Oval 4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0517" name="WordArt 5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20518" name="Text Box 6"/>
          <p:cNvSpPr txBox="1">
            <a:spLocks noChangeArrowheads="1"/>
          </p:cNvSpPr>
          <p:nvPr/>
        </p:nvSpPr>
        <p:spPr bwMode="auto">
          <a:xfrm>
            <a:off x="3514725" y="1982788"/>
            <a:ext cx="18494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Managing the Thinking</a:t>
            </a:r>
            <a:endParaRPr lang="en-IE" sz="1000"/>
          </a:p>
          <a:p>
            <a:r>
              <a:rPr lang="en-IE" sz="1000"/>
              <a:t>Setting the focus</a:t>
            </a:r>
          </a:p>
          <a:p>
            <a:r>
              <a:rPr lang="en-IE" sz="1000"/>
              <a:t>Making summaries</a:t>
            </a:r>
          </a:p>
          <a:p>
            <a:r>
              <a:rPr lang="en-IE" sz="1000"/>
              <a:t>Overviews &amp; conclusions</a:t>
            </a:r>
          </a:p>
          <a:p>
            <a:r>
              <a:rPr lang="en-IE" sz="1000"/>
              <a:t>Action Plans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0519" name="Picture 7" descr="blu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20520" name="Picture 8" descr="black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20521" name="WordArt 9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20522" name="Text Box 10"/>
          <p:cNvSpPr txBox="1">
            <a:spLocks noChangeArrowheads="1"/>
          </p:cNvSpPr>
          <p:nvPr/>
        </p:nvSpPr>
        <p:spPr bwMode="auto">
          <a:xfrm>
            <a:off x="4926012" y="3125788"/>
            <a:ext cx="1855787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IE" sz="1400" b="1" dirty="0"/>
              <a:t>Why it </a:t>
            </a:r>
            <a:r>
              <a:rPr lang="en-IE" sz="1400" b="1" u="sng" dirty="0"/>
              <a:t>may not</a:t>
            </a:r>
            <a:r>
              <a:rPr lang="en-IE" sz="1400" b="1" dirty="0"/>
              <a:t> work</a:t>
            </a:r>
          </a:p>
          <a:p>
            <a:r>
              <a:rPr lang="en-IE" sz="1050" b="1" dirty="0"/>
              <a:t>Cautions * Dangers</a:t>
            </a:r>
          </a:p>
          <a:p>
            <a:r>
              <a:rPr lang="en-IE" sz="1050" b="1" dirty="0"/>
              <a:t>Problems * Faults</a:t>
            </a:r>
          </a:p>
          <a:p>
            <a:r>
              <a:rPr lang="en-IE" sz="1050" b="1" dirty="0"/>
              <a:t>Logical reasons </a:t>
            </a:r>
          </a:p>
          <a:p>
            <a:r>
              <a:rPr lang="en-IE" sz="1050" b="1" dirty="0"/>
              <a:t>must be given</a:t>
            </a:r>
          </a:p>
          <a:p>
            <a:endParaRPr lang="en-US" sz="2000" b="1" dirty="0"/>
          </a:p>
        </p:txBody>
      </p:sp>
      <p:sp>
        <p:nvSpPr>
          <p:cNvPr id="320523" name="AutoShape 11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4" name="AutoShape 12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22563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Oval 4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2565" name="WordArt 5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22566" name="Text Box 6"/>
          <p:cNvSpPr txBox="1">
            <a:spLocks noChangeArrowheads="1"/>
          </p:cNvSpPr>
          <p:nvPr/>
        </p:nvSpPr>
        <p:spPr bwMode="auto">
          <a:xfrm>
            <a:off x="3514725" y="1982788"/>
            <a:ext cx="18494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Managing the Thinking</a:t>
            </a:r>
            <a:endParaRPr lang="en-IE" sz="1000"/>
          </a:p>
          <a:p>
            <a:r>
              <a:rPr lang="en-IE" sz="1000"/>
              <a:t>Setting the focus</a:t>
            </a:r>
          </a:p>
          <a:p>
            <a:r>
              <a:rPr lang="en-IE" sz="1000"/>
              <a:t>Making summaries</a:t>
            </a:r>
          </a:p>
          <a:p>
            <a:r>
              <a:rPr lang="en-IE" sz="1000"/>
              <a:t>Overviews &amp; conclusions</a:t>
            </a:r>
          </a:p>
          <a:p>
            <a:r>
              <a:rPr lang="en-IE" sz="1000"/>
              <a:t>Action Plans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2567" name="Picture 7" descr="blu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22568" name="Picture 8" descr="black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22569" name="WordArt 9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22570" name="Text Box 10"/>
          <p:cNvSpPr txBox="1">
            <a:spLocks noChangeArrowheads="1"/>
          </p:cNvSpPr>
          <p:nvPr/>
        </p:nvSpPr>
        <p:spPr bwMode="auto">
          <a:xfrm>
            <a:off x="4926013" y="3125788"/>
            <a:ext cx="16684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Why it </a:t>
            </a:r>
            <a:r>
              <a:rPr lang="en-IE" sz="1200" b="1" u="sng"/>
              <a:t>may not</a:t>
            </a:r>
            <a:r>
              <a:rPr lang="en-IE" sz="1200" b="1"/>
              <a:t> work</a:t>
            </a:r>
          </a:p>
          <a:p>
            <a:r>
              <a:rPr lang="en-IE" sz="1000"/>
              <a:t>Cautions * Dangers</a:t>
            </a:r>
          </a:p>
          <a:p>
            <a:r>
              <a:rPr lang="en-IE" sz="1000"/>
              <a:t>Problems * Faults</a:t>
            </a:r>
          </a:p>
          <a:p>
            <a:r>
              <a:rPr lang="en-IE" sz="1000"/>
              <a:t>Logical reasons </a:t>
            </a:r>
          </a:p>
          <a:p>
            <a:r>
              <a:rPr lang="en-IE" sz="1000"/>
              <a:t>must be given</a:t>
            </a:r>
          </a:p>
          <a:p>
            <a:endParaRPr lang="en-US"/>
          </a:p>
        </p:txBody>
      </p:sp>
      <p:sp>
        <p:nvSpPr>
          <p:cNvPr id="322571" name="AutoShape 11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2" name="AutoShape 12"/>
          <p:cNvSpPr>
            <a:spLocks noChangeArrowheads="1"/>
          </p:cNvSpPr>
          <p:nvPr/>
        </p:nvSpPr>
        <p:spPr bwMode="auto">
          <a:xfrm rot="-7293471">
            <a:off x="3958432" y="5382418"/>
            <a:ext cx="2305050" cy="144463"/>
          </a:xfrm>
          <a:prstGeom prst="rightArrow">
            <a:avLst>
              <a:gd name="adj1" fmla="val 50000"/>
              <a:gd name="adj2" fmla="val 3989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3" name="AutoShape 13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22574" name="Picture 14" descr="redh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625" y="5589588"/>
            <a:ext cx="450850" cy="431800"/>
          </a:xfrm>
          <a:prstGeom prst="rect">
            <a:avLst/>
          </a:prstGeom>
          <a:noFill/>
        </p:spPr>
      </p:pic>
      <p:sp>
        <p:nvSpPr>
          <p:cNvPr id="322575" name="WordArt 15"/>
          <p:cNvSpPr>
            <a:spLocks noChangeArrowheads="1" noChangeShapeType="1" noTextEdit="1"/>
          </p:cNvSpPr>
          <p:nvPr/>
        </p:nvSpPr>
        <p:spPr bwMode="auto">
          <a:xfrm>
            <a:off x="5335588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Arial Black"/>
              </a:rPr>
              <a:t>Red Hat</a:t>
            </a:r>
          </a:p>
        </p:txBody>
      </p:sp>
      <p:sp>
        <p:nvSpPr>
          <p:cNvPr id="322576" name="Text Box 16"/>
          <p:cNvSpPr txBox="1">
            <a:spLocks noChangeArrowheads="1"/>
          </p:cNvSpPr>
          <p:nvPr/>
        </p:nvSpPr>
        <p:spPr bwMode="auto">
          <a:xfrm>
            <a:off x="4876800" y="4292600"/>
            <a:ext cx="2057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IE" sz="1600" b="1" dirty="0"/>
              <a:t>Feelings and Intuition</a:t>
            </a:r>
            <a:endParaRPr lang="en-IE" sz="1100" b="1" dirty="0"/>
          </a:p>
          <a:p>
            <a:pPr algn="ctr"/>
            <a:r>
              <a:rPr lang="en-IE" sz="1100" b="1" dirty="0"/>
              <a:t>Emotions and hunches</a:t>
            </a:r>
          </a:p>
          <a:p>
            <a:pPr algn="ctr"/>
            <a:r>
              <a:rPr lang="en-IE" sz="1100" b="1" dirty="0"/>
              <a:t>No reasons or justifications</a:t>
            </a:r>
          </a:p>
          <a:p>
            <a:pPr algn="ctr"/>
            <a:r>
              <a:rPr lang="en-IE" sz="1100" b="1" dirty="0"/>
              <a:t>“At this point”</a:t>
            </a:r>
          </a:p>
          <a:p>
            <a:pPr algn="ctr"/>
            <a:r>
              <a:rPr lang="en-IE" sz="1100" b="1" dirty="0"/>
              <a:t>Keep it short</a:t>
            </a:r>
            <a:endParaRPr 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24611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4612" name="Oval 4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4613" name="WordArt 5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24614" name="Text Box 6"/>
          <p:cNvSpPr txBox="1">
            <a:spLocks noChangeArrowheads="1"/>
          </p:cNvSpPr>
          <p:nvPr/>
        </p:nvSpPr>
        <p:spPr bwMode="auto">
          <a:xfrm>
            <a:off x="3514725" y="1982788"/>
            <a:ext cx="18494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Managing the Thinking</a:t>
            </a:r>
            <a:endParaRPr lang="en-IE" sz="1000"/>
          </a:p>
          <a:p>
            <a:r>
              <a:rPr lang="en-IE" sz="1000"/>
              <a:t>Setting the focus</a:t>
            </a:r>
          </a:p>
          <a:p>
            <a:r>
              <a:rPr lang="en-IE" sz="1000"/>
              <a:t>Making summaries</a:t>
            </a:r>
          </a:p>
          <a:p>
            <a:r>
              <a:rPr lang="en-IE" sz="1000"/>
              <a:t>Overviews &amp; conclusions</a:t>
            </a:r>
          </a:p>
          <a:p>
            <a:r>
              <a:rPr lang="en-IE" sz="1000"/>
              <a:t>Action Plans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4615" name="Picture 7" descr="blu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24616" name="Picture 8" descr="black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24617" name="WordArt 9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24618" name="Text Box 10"/>
          <p:cNvSpPr txBox="1">
            <a:spLocks noChangeArrowheads="1"/>
          </p:cNvSpPr>
          <p:nvPr/>
        </p:nvSpPr>
        <p:spPr bwMode="auto">
          <a:xfrm>
            <a:off x="4926013" y="3125788"/>
            <a:ext cx="16684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Why it </a:t>
            </a:r>
            <a:r>
              <a:rPr lang="en-IE" sz="1200" b="1" u="sng"/>
              <a:t>may not</a:t>
            </a:r>
            <a:r>
              <a:rPr lang="en-IE" sz="1200" b="1"/>
              <a:t> work</a:t>
            </a:r>
          </a:p>
          <a:p>
            <a:r>
              <a:rPr lang="en-IE" sz="1000"/>
              <a:t>Cautions * Dangers</a:t>
            </a:r>
          </a:p>
          <a:p>
            <a:r>
              <a:rPr lang="en-IE" sz="1000"/>
              <a:t>Problems * Faults</a:t>
            </a:r>
          </a:p>
          <a:p>
            <a:r>
              <a:rPr lang="en-IE" sz="1000"/>
              <a:t>Logical reasons </a:t>
            </a:r>
          </a:p>
          <a:p>
            <a:r>
              <a:rPr lang="en-IE" sz="1000"/>
              <a:t>must be given</a:t>
            </a:r>
          </a:p>
          <a:p>
            <a:endParaRPr lang="en-US"/>
          </a:p>
        </p:txBody>
      </p:sp>
      <p:pic>
        <p:nvPicPr>
          <p:cNvPr id="324619" name="Picture 11" descr="greenh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3213" y="4713288"/>
            <a:ext cx="387350" cy="371475"/>
          </a:xfrm>
          <a:prstGeom prst="rect">
            <a:avLst/>
          </a:prstGeom>
          <a:noFill/>
        </p:spPr>
      </p:pic>
      <p:sp>
        <p:nvSpPr>
          <p:cNvPr id="324620" name="WordArt 12"/>
          <p:cNvSpPr>
            <a:spLocks noChangeArrowheads="1" noChangeShapeType="1" noTextEdit="1"/>
          </p:cNvSpPr>
          <p:nvPr/>
        </p:nvSpPr>
        <p:spPr bwMode="auto">
          <a:xfrm>
            <a:off x="3895725" y="50847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CC33"/>
                </a:solidFill>
                <a:latin typeface="Arial Black"/>
              </a:rPr>
              <a:t>Green Hat</a:t>
            </a:r>
          </a:p>
        </p:txBody>
      </p:sp>
      <p:sp>
        <p:nvSpPr>
          <p:cNvPr id="324621" name="AutoShape 13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4622" name="AutoShape 14"/>
          <p:cNvSpPr>
            <a:spLocks noChangeArrowheads="1"/>
          </p:cNvSpPr>
          <p:nvPr/>
        </p:nvSpPr>
        <p:spPr bwMode="auto">
          <a:xfrm rot="-7293471">
            <a:off x="3958432" y="5382418"/>
            <a:ext cx="2305050" cy="144463"/>
          </a:xfrm>
          <a:prstGeom prst="rightArrow">
            <a:avLst>
              <a:gd name="adj1" fmla="val 50000"/>
              <a:gd name="adj2" fmla="val 3989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4623" name="AutoShape 15"/>
          <p:cNvSpPr>
            <a:spLocks noChangeArrowheads="1"/>
          </p:cNvSpPr>
          <p:nvPr/>
        </p:nvSpPr>
        <p:spPr bwMode="auto">
          <a:xfrm rot="-46712000">
            <a:off x="2387601" y="5386387"/>
            <a:ext cx="2220912" cy="157163"/>
          </a:xfrm>
          <a:prstGeom prst="rightArrow">
            <a:avLst>
              <a:gd name="adj1" fmla="val 50000"/>
              <a:gd name="adj2" fmla="val 35328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4624" name="AutoShape 16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3486255" y="5373688"/>
            <a:ext cx="1731563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IE" sz="1600" dirty="0"/>
              <a:t>Creative Thinking</a:t>
            </a:r>
            <a:endParaRPr lang="en-IE" sz="1100" dirty="0"/>
          </a:p>
          <a:p>
            <a:pPr algn="ctr"/>
            <a:r>
              <a:rPr lang="en-IE" sz="1100" dirty="0"/>
              <a:t>Possibilities * Alternatives</a:t>
            </a:r>
          </a:p>
          <a:p>
            <a:pPr algn="ctr"/>
            <a:r>
              <a:rPr lang="en-IE" sz="1100" dirty="0"/>
              <a:t>New Ideas * New Thinking</a:t>
            </a:r>
          </a:p>
          <a:p>
            <a:pPr algn="ctr"/>
            <a:r>
              <a:rPr lang="en-IE" sz="1100" dirty="0"/>
              <a:t>Overcome black hat issues</a:t>
            </a:r>
          </a:p>
          <a:p>
            <a:pPr algn="ctr"/>
            <a:r>
              <a:rPr lang="en-IE" sz="1100" dirty="0"/>
              <a:t>Reinforce yellow hat issues</a:t>
            </a:r>
          </a:p>
          <a:p>
            <a:pPr algn="ctr"/>
            <a:endParaRPr lang="en-IE" sz="1100" dirty="0"/>
          </a:p>
          <a:p>
            <a:pPr algn="ctr"/>
            <a:endParaRPr lang="en-US" sz="2400" dirty="0"/>
          </a:p>
        </p:txBody>
      </p:sp>
      <p:pic>
        <p:nvPicPr>
          <p:cNvPr id="324626" name="Picture 18" descr="redh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625" y="5589588"/>
            <a:ext cx="450850" cy="431800"/>
          </a:xfrm>
          <a:prstGeom prst="rect">
            <a:avLst/>
          </a:prstGeom>
          <a:noFill/>
        </p:spPr>
      </p:pic>
      <p:sp>
        <p:nvSpPr>
          <p:cNvPr id="324627" name="WordArt 19"/>
          <p:cNvSpPr>
            <a:spLocks noChangeArrowheads="1" noChangeShapeType="1" noTextEdit="1"/>
          </p:cNvSpPr>
          <p:nvPr/>
        </p:nvSpPr>
        <p:spPr bwMode="auto">
          <a:xfrm>
            <a:off x="5335588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Arial Black"/>
              </a:rPr>
              <a:t>Red Hat</a:t>
            </a:r>
          </a:p>
        </p:txBody>
      </p:sp>
      <p:sp>
        <p:nvSpPr>
          <p:cNvPr id="324628" name="Text Box 20"/>
          <p:cNvSpPr txBox="1">
            <a:spLocks noChangeArrowheads="1"/>
          </p:cNvSpPr>
          <p:nvPr/>
        </p:nvSpPr>
        <p:spPr bwMode="auto">
          <a:xfrm>
            <a:off x="5003800" y="4292600"/>
            <a:ext cx="17653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Feelings and Intuition</a:t>
            </a:r>
            <a:endParaRPr lang="en-IE" sz="1000"/>
          </a:p>
          <a:p>
            <a:r>
              <a:rPr lang="en-IE" sz="1000"/>
              <a:t>Emotions and hunches</a:t>
            </a:r>
          </a:p>
          <a:p>
            <a:r>
              <a:rPr lang="en-IE" sz="1000"/>
              <a:t>No reasons or justifications</a:t>
            </a:r>
          </a:p>
          <a:p>
            <a:r>
              <a:rPr lang="en-IE" sz="1000"/>
              <a:t>“At this point”</a:t>
            </a:r>
          </a:p>
          <a:p>
            <a:r>
              <a:rPr lang="en-IE" sz="1000"/>
              <a:t>Keep it short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26659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60" name="Oval 4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6661" name="WordArt 5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26662" name="Text Box 6"/>
          <p:cNvSpPr txBox="1">
            <a:spLocks noChangeArrowheads="1"/>
          </p:cNvSpPr>
          <p:nvPr/>
        </p:nvSpPr>
        <p:spPr bwMode="auto">
          <a:xfrm>
            <a:off x="3514725" y="1982788"/>
            <a:ext cx="18494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Managing the Thinking</a:t>
            </a:r>
            <a:endParaRPr lang="en-IE" sz="1000"/>
          </a:p>
          <a:p>
            <a:r>
              <a:rPr lang="en-IE" sz="1000"/>
              <a:t>Setting the focus</a:t>
            </a:r>
          </a:p>
          <a:p>
            <a:r>
              <a:rPr lang="en-IE" sz="1000"/>
              <a:t>Making summaries</a:t>
            </a:r>
          </a:p>
          <a:p>
            <a:r>
              <a:rPr lang="en-IE" sz="1000"/>
              <a:t>Overviews &amp; conclusions</a:t>
            </a:r>
          </a:p>
          <a:p>
            <a:r>
              <a:rPr lang="en-IE" sz="1000"/>
              <a:t>Action Plans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6663" name="Picture 7" descr="blu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26664" name="Picture 8" descr="black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26665" name="WordArt 9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26666" name="Text Box 10"/>
          <p:cNvSpPr txBox="1">
            <a:spLocks noChangeArrowheads="1"/>
          </p:cNvSpPr>
          <p:nvPr/>
        </p:nvSpPr>
        <p:spPr bwMode="auto">
          <a:xfrm>
            <a:off x="4926013" y="3125788"/>
            <a:ext cx="16684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Why it </a:t>
            </a:r>
            <a:r>
              <a:rPr lang="en-IE" sz="1200" b="1" u="sng"/>
              <a:t>may not</a:t>
            </a:r>
            <a:r>
              <a:rPr lang="en-IE" sz="1200" b="1"/>
              <a:t> work</a:t>
            </a:r>
          </a:p>
          <a:p>
            <a:r>
              <a:rPr lang="en-IE" sz="1000"/>
              <a:t>Cautions * Dangers</a:t>
            </a:r>
          </a:p>
          <a:p>
            <a:r>
              <a:rPr lang="en-IE" sz="1000"/>
              <a:t>Problems * Faults</a:t>
            </a:r>
          </a:p>
          <a:p>
            <a:r>
              <a:rPr lang="en-IE" sz="1000"/>
              <a:t>Logical reasons </a:t>
            </a:r>
          </a:p>
          <a:p>
            <a:r>
              <a:rPr lang="en-IE" sz="1000"/>
              <a:t>must be given</a:t>
            </a:r>
          </a:p>
          <a:p>
            <a:endParaRPr lang="en-US"/>
          </a:p>
        </p:txBody>
      </p:sp>
      <p:pic>
        <p:nvPicPr>
          <p:cNvPr id="326667" name="Picture 11" descr="yellowh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0338" y="5589588"/>
            <a:ext cx="431800" cy="412750"/>
          </a:xfrm>
          <a:prstGeom prst="rect">
            <a:avLst/>
          </a:prstGeom>
          <a:noFill/>
        </p:spPr>
      </p:pic>
      <p:sp>
        <p:nvSpPr>
          <p:cNvPr id="326668" name="WordArt 12"/>
          <p:cNvSpPr>
            <a:spLocks noChangeArrowheads="1" noChangeShapeType="1" noTextEdit="1"/>
          </p:cNvSpPr>
          <p:nvPr/>
        </p:nvSpPr>
        <p:spPr bwMode="auto">
          <a:xfrm>
            <a:off x="2455863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66"/>
                </a:solidFill>
                <a:latin typeface="Arial Black"/>
              </a:rPr>
              <a:t>Yellow Hat</a:t>
            </a:r>
          </a:p>
        </p:txBody>
      </p:sp>
      <p:sp>
        <p:nvSpPr>
          <p:cNvPr id="326669" name="Text Box 13"/>
          <p:cNvSpPr txBox="1">
            <a:spLocks noChangeArrowheads="1"/>
          </p:cNvSpPr>
          <p:nvPr/>
        </p:nvSpPr>
        <p:spPr bwMode="auto">
          <a:xfrm>
            <a:off x="1828800" y="4292600"/>
            <a:ext cx="202406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IE" sz="1600" b="1" dirty="0"/>
              <a:t>Why it </a:t>
            </a:r>
            <a:r>
              <a:rPr lang="en-IE" sz="1600" b="1" u="sng" dirty="0"/>
              <a:t>may</a:t>
            </a:r>
            <a:r>
              <a:rPr lang="en-IE" sz="1600" b="1" dirty="0"/>
              <a:t> work</a:t>
            </a:r>
          </a:p>
          <a:p>
            <a:pPr algn="ctr"/>
            <a:r>
              <a:rPr lang="en-IE" sz="1100" b="1" dirty="0"/>
              <a:t>Values * Benefits</a:t>
            </a:r>
          </a:p>
          <a:p>
            <a:pPr algn="ctr"/>
            <a:r>
              <a:rPr lang="en-IE" sz="1100" b="1" dirty="0"/>
              <a:t>(both known and potential)</a:t>
            </a:r>
          </a:p>
          <a:p>
            <a:pPr algn="ctr"/>
            <a:r>
              <a:rPr lang="en-IE" sz="1100" b="1" dirty="0"/>
              <a:t>Logical reasons </a:t>
            </a:r>
          </a:p>
          <a:p>
            <a:pPr algn="ctr"/>
            <a:r>
              <a:rPr lang="en-IE" sz="1100" b="1" dirty="0"/>
              <a:t>must be given</a:t>
            </a:r>
          </a:p>
          <a:p>
            <a:pPr algn="ctr"/>
            <a:endParaRPr lang="en-US" sz="2400" b="1" dirty="0"/>
          </a:p>
        </p:txBody>
      </p:sp>
      <p:pic>
        <p:nvPicPr>
          <p:cNvPr id="326670" name="Picture 14" descr="greenh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3213" y="4713288"/>
            <a:ext cx="387350" cy="371475"/>
          </a:xfrm>
          <a:prstGeom prst="rect">
            <a:avLst/>
          </a:prstGeom>
          <a:noFill/>
        </p:spPr>
      </p:pic>
      <p:sp>
        <p:nvSpPr>
          <p:cNvPr id="326671" name="WordArt 15"/>
          <p:cNvSpPr>
            <a:spLocks noChangeArrowheads="1" noChangeShapeType="1" noTextEdit="1"/>
          </p:cNvSpPr>
          <p:nvPr/>
        </p:nvSpPr>
        <p:spPr bwMode="auto">
          <a:xfrm>
            <a:off x="3895725" y="50847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CC33"/>
                </a:solidFill>
                <a:latin typeface="Arial Black"/>
              </a:rPr>
              <a:t>Green Hat</a:t>
            </a:r>
          </a:p>
        </p:txBody>
      </p:sp>
      <p:sp>
        <p:nvSpPr>
          <p:cNvPr id="326672" name="AutoShape 16"/>
          <p:cNvSpPr>
            <a:spLocks noChangeArrowheads="1"/>
          </p:cNvSpPr>
          <p:nvPr/>
        </p:nvSpPr>
        <p:spPr bwMode="auto">
          <a:xfrm>
            <a:off x="1476375" y="4076700"/>
            <a:ext cx="2374900" cy="144463"/>
          </a:xfrm>
          <a:prstGeom prst="rightArrow">
            <a:avLst>
              <a:gd name="adj1" fmla="val 50000"/>
              <a:gd name="adj2" fmla="val 41098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73" name="AutoShape 17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74" name="AutoShape 18"/>
          <p:cNvSpPr>
            <a:spLocks noChangeArrowheads="1"/>
          </p:cNvSpPr>
          <p:nvPr/>
        </p:nvSpPr>
        <p:spPr bwMode="auto">
          <a:xfrm rot="-7293471">
            <a:off x="3958432" y="5382418"/>
            <a:ext cx="2305050" cy="144463"/>
          </a:xfrm>
          <a:prstGeom prst="rightArrow">
            <a:avLst>
              <a:gd name="adj1" fmla="val 50000"/>
              <a:gd name="adj2" fmla="val 3989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75" name="AutoShape 19"/>
          <p:cNvSpPr>
            <a:spLocks noChangeArrowheads="1"/>
          </p:cNvSpPr>
          <p:nvPr/>
        </p:nvSpPr>
        <p:spPr bwMode="auto">
          <a:xfrm rot="-46712000">
            <a:off x="2387601" y="5386387"/>
            <a:ext cx="2220912" cy="157163"/>
          </a:xfrm>
          <a:prstGeom prst="rightArrow">
            <a:avLst>
              <a:gd name="adj1" fmla="val 50000"/>
              <a:gd name="adj2" fmla="val 35328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76" name="AutoShape 20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6677" name="Text Box 21"/>
          <p:cNvSpPr txBox="1">
            <a:spLocks noChangeArrowheads="1"/>
          </p:cNvSpPr>
          <p:nvPr/>
        </p:nvSpPr>
        <p:spPr bwMode="auto">
          <a:xfrm>
            <a:off x="3557588" y="5373688"/>
            <a:ext cx="17160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Creative Thinking</a:t>
            </a:r>
            <a:endParaRPr lang="en-IE" sz="1000"/>
          </a:p>
          <a:p>
            <a:r>
              <a:rPr lang="en-IE" sz="1000"/>
              <a:t>Possibilities * Alternatives</a:t>
            </a:r>
          </a:p>
          <a:p>
            <a:r>
              <a:rPr lang="en-IE" sz="1000"/>
              <a:t>New Ideas * New Thinking</a:t>
            </a:r>
          </a:p>
          <a:p>
            <a:r>
              <a:rPr lang="en-IE" sz="1000"/>
              <a:t>Overcome black hat issues</a:t>
            </a:r>
          </a:p>
          <a:p>
            <a:r>
              <a:rPr lang="en-IE" sz="1000"/>
              <a:t>Reinforce yellow hat issues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6678" name="Picture 22" descr="redha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8625" y="5589588"/>
            <a:ext cx="450850" cy="431800"/>
          </a:xfrm>
          <a:prstGeom prst="rect">
            <a:avLst/>
          </a:prstGeom>
          <a:noFill/>
        </p:spPr>
      </p:pic>
      <p:sp>
        <p:nvSpPr>
          <p:cNvPr id="326679" name="WordArt 23"/>
          <p:cNvSpPr>
            <a:spLocks noChangeArrowheads="1" noChangeShapeType="1" noTextEdit="1"/>
          </p:cNvSpPr>
          <p:nvPr/>
        </p:nvSpPr>
        <p:spPr bwMode="auto">
          <a:xfrm>
            <a:off x="5335588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Arial Black"/>
              </a:rPr>
              <a:t>Red Hat</a:t>
            </a:r>
          </a:p>
        </p:txBody>
      </p:sp>
      <p:sp>
        <p:nvSpPr>
          <p:cNvPr id="326680" name="Text Box 24"/>
          <p:cNvSpPr txBox="1">
            <a:spLocks noChangeArrowheads="1"/>
          </p:cNvSpPr>
          <p:nvPr/>
        </p:nvSpPr>
        <p:spPr bwMode="auto">
          <a:xfrm>
            <a:off x="5003800" y="4292600"/>
            <a:ext cx="17653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Feelings and Intuition</a:t>
            </a:r>
            <a:endParaRPr lang="en-IE" sz="1000"/>
          </a:p>
          <a:p>
            <a:r>
              <a:rPr lang="en-IE" sz="1000"/>
              <a:t>Emotions and hunches</a:t>
            </a:r>
          </a:p>
          <a:p>
            <a:r>
              <a:rPr lang="en-IE" sz="1000"/>
              <a:t>No reasons or justifications</a:t>
            </a:r>
          </a:p>
          <a:p>
            <a:r>
              <a:rPr lang="en-IE" sz="1000"/>
              <a:t>“At this point”</a:t>
            </a:r>
          </a:p>
          <a:p>
            <a:r>
              <a:rPr lang="en-IE" sz="1000"/>
              <a:t>Keep it short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/>
              <a:t>The Six Thinking Hats</a:t>
            </a:r>
            <a:endParaRPr lang="en-GB"/>
          </a:p>
        </p:txBody>
      </p:sp>
      <p:sp>
        <p:nvSpPr>
          <p:cNvPr id="328707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28708" name="Picture 4" descr="whit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2292350"/>
            <a:ext cx="360362" cy="344488"/>
          </a:xfrm>
          <a:prstGeom prst="rect">
            <a:avLst/>
          </a:prstGeom>
          <a:noFill/>
        </p:spPr>
      </p:pic>
      <p:sp>
        <p:nvSpPr>
          <p:cNvPr id="328709" name="WordArt 5"/>
          <p:cNvSpPr>
            <a:spLocks noChangeArrowheads="1" noChangeShapeType="1" noTextEdit="1"/>
          </p:cNvSpPr>
          <p:nvPr/>
        </p:nvSpPr>
        <p:spPr bwMode="auto">
          <a:xfrm>
            <a:off x="2455863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White Hat</a:t>
            </a:r>
          </a:p>
        </p:txBody>
      </p:sp>
      <p:sp>
        <p:nvSpPr>
          <p:cNvPr id="328710" name="Oval 6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8711" name="Text Box 7"/>
          <p:cNvSpPr txBox="1">
            <a:spLocks noChangeArrowheads="1"/>
          </p:cNvSpPr>
          <p:nvPr/>
        </p:nvSpPr>
        <p:spPr bwMode="auto">
          <a:xfrm>
            <a:off x="2057401" y="3125788"/>
            <a:ext cx="1776850" cy="142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IE" sz="1400" b="1" dirty="0"/>
              <a:t>Information &amp; Data</a:t>
            </a:r>
          </a:p>
          <a:p>
            <a:pPr algn="ctr"/>
            <a:r>
              <a:rPr lang="en-IE" sz="1050" b="1" dirty="0"/>
              <a:t>Neutral and objective</a:t>
            </a:r>
          </a:p>
          <a:p>
            <a:pPr algn="ctr"/>
            <a:r>
              <a:rPr lang="en-IE" sz="1050" b="1" dirty="0"/>
              <a:t>Checked and believed facts</a:t>
            </a:r>
          </a:p>
          <a:p>
            <a:pPr algn="ctr"/>
            <a:r>
              <a:rPr lang="en-IE" sz="1050" b="1" dirty="0"/>
              <a:t>Missing information &amp; </a:t>
            </a:r>
          </a:p>
          <a:p>
            <a:pPr algn="ctr"/>
            <a:r>
              <a:rPr lang="en-IE" sz="1050" b="1" dirty="0"/>
              <a:t>Where to source it</a:t>
            </a:r>
          </a:p>
          <a:p>
            <a:pPr algn="ctr"/>
            <a:endParaRPr lang="en-IE" sz="1050" b="1" dirty="0"/>
          </a:p>
          <a:p>
            <a:pPr algn="ctr"/>
            <a:endParaRPr lang="en-US" sz="2000" b="1" dirty="0"/>
          </a:p>
        </p:txBody>
      </p:sp>
      <p:sp>
        <p:nvSpPr>
          <p:cNvPr id="328712" name="WordArt 8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28713" name="Text Box 9"/>
          <p:cNvSpPr txBox="1">
            <a:spLocks noChangeArrowheads="1"/>
          </p:cNvSpPr>
          <p:nvPr/>
        </p:nvSpPr>
        <p:spPr bwMode="auto">
          <a:xfrm>
            <a:off x="3514725" y="1982788"/>
            <a:ext cx="184943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Managing the Thinking</a:t>
            </a:r>
            <a:endParaRPr lang="en-IE" sz="1000"/>
          </a:p>
          <a:p>
            <a:r>
              <a:rPr lang="en-IE" sz="1000"/>
              <a:t>Setting the focus</a:t>
            </a:r>
          </a:p>
          <a:p>
            <a:r>
              <a:rPr lang="en-IE" sz="1000"/>
              <a:t>Making summaries</a:t>
            </a:r>
          </a:p>
          <a:p>
            <a:r>
              <a:rPr lang="en-IE" sz="1000"/>
              <a:t>Overviews &amp; conclusions</a:t>
            </a:r>
          </a:p>
          <a:p>
            <a:r>
              <a:rPr lang="en-IE" sz="1000"/>
              <a:t>Action Plans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8714" name="Picture 10" descr="blue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28715" name="Picture 11" descr="blackh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28716" name="WordArt 12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28717" name="Text Box 13"/>
          <p:cNvSpPr txBox="1">
            <a:spLocks noChangeArrowheads="1"/>
          </p:cNvSpPr>
          <p:nvPr/>
        </p:nvSpPr>
        <p:spPr bwMode="auto">
          <a:xfrm>
            <a:off x="4926013" y="3125788"/>
            <a:ext cx="16684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Why it </a:t>
            </a:r>
            <a:r>
              <a:rPr lang="en-IE" sz="1200" b="1" u="sng"/>
              <a:t>may not</a:t>
            </a:r>
            <a:r>
              <a:rPr lang="en-IE" sz="1200" b="1"/>
              <a:t> work</a:t>
            </a:r>
          </a:p>
          <a:p>
            <a:r>
              <a:rPr lang="en-IE" sz="1000"/>
              <a:t>Cautions * Dangers</a:t>
            </a:r>
          </a:p>
          <a:p>
            <a:r>
              <a:rPr lang="en-IE" sz="1000"/>
              <a:t>Problems * Faults</a:t>
            </a:r>
          </a:p>
          <a:p>
            <a:r>
              <a:rPr lang="en-IE" sz="1000"/>
              <a:t>Logical reasons </a:t>
            </a:r>
          </a:p>
          <a:p>
            <a:r>
              <a:rPr lang="en-IE" sz="1000"/>
              <a:t>must be given</a:t>
            </a:r>
          </a:p>
          <a:p>
            <a:endParaRPr lang="en-US"/>
          </a:p>
        </p:txBody>
      </p:sp>
      <p:pic>
        <p:nvPicPr>
          <p:cNvPr id="328718" name="Picture 14" descr="yellowh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0338" y="5589588"/>
            <a:ext cx="431800" cy="412750"/>
          </a:xfrm>
          <a:prstGeom prst="rect">
            <a:avLst/>
          </a:prstGeom>
          <a:noFill/>
        </p:spPr>
      </p:pic>
      <p:sp>
        <p:nvSpPr>
          <p:cNvPr id="328719" name="WordArt 15"/>
          <p:cNvSpPr>
            <a:spLocks noChangeArrowheads="1" noChangeShapeType="1" noTextEdit="1"/>
          </p:cNvSpPr>
          <p:nvPr/>
        </p:nvSpPr>
        <p:spPr bwMode="auto">
          <a:xfrm>
            <a:off x="2455863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66"/>
                </a:solidFill>
                <a:latin typeface="Arial Black"/>
              </a:rPr>
              <a:t>Yellow Hat</a:t>
            </a:r>
          </a:p>
        </p:txBody>
      </p:sp>
      <p:sp>
        <p:nvSpPr>
          <p:cNvPr id="328720" name="Text Box 16"/>
          <p:cNvSpPr txBox="1">
            <a:spLocks noChangeArrowheads="1"/>
          </p:cNvSpPr>
          <p:nvPr/>
        </p:nvSpPr>
        <p:spPr bwMode="auto">
          <a:xfrm>
            <a:off x="2182813" y="4292600"/>
            <a:ext cx="16700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Why it </a:t>
            </a:r>
            <a:r>
              <a:rPr lang="en-IE" sz="1200" b="1" u="sng"/>
              <a:t>may</a:t>
            </a:r>
            <a:r>
              <a:rPr lang="en-IE" sz="1200" b="1"/>
              <a:t> work</a:t>
            </a:r>
          </a:p>
          <a:p>
            <a:r>
              <a:rPr lang="en-IE" sz="1000"/>
              <a:t>Values * Benefits</a:t>
            </a:r>
          </a:p>
          <a:p>
            <a:r>
              <a:rPr lang="en-IE" sz="1000"/>
              <a:t>(both known and potential)</a:t>
            </a:r>
          </a:p>
          <a:p>
            <a:r>
              <a:rPr lang="en-IE" sz="1000"/>
              <a:t>Logical reasons </a:t>
            </a:r>
          </a:p>
          <a:p>
            <a:r>
              <a:rPr lang="en-IE" sz="1000"/>
              <a:t>must be given</a:t>
            </a:r>
          </a:p>
          <a:p>
            <a:endParaRPr lang="en-US"/>
          </a:p>
        </p:txBody>
      </p:sp>
      <p:pic>
        <p:nvPicPr>
          <p:cNvPr id="328721" name="Picture 17" descr="greenha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3213" y="4713288"/>
            <a:ext cx="387350" cy="371475"/>
          </a:xfrm>
          <a:prstGeom prst="rect">
            <a:avLst/>
          </a:prstGeom>
          <a:noFill/>
        </p:spPr>
      </p:pic>
      <p:sp>
        <p:nvSpPr>
          <p:cNvPr id="328722" name="WordArt 18"/>
          <p:cNvSpPr>
            <a:spLocks noChangeArrowheads="1" noChangeShapeType="1" noTextEdit="1"/>
          </p:cNvSpPr>
          <p:nvPr/>
        </p:nvSpPr>
        <p:spPr bwMode="auto">
          <a:xfrm>
            <a:off x="3895725" y="50847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CC33"/>
                </a:solidFill>
                <a:latin typeface="Arial Black"/>
              </a:rPr>
              <a:t>Green Hat</a:t>
            </a:r>
          </a:p>
        </p:txBody>
      </p:sp>
      <p:sp>
        <p:nvSpPr>
          <p:cNvPr id="328723" name="AutoShape 19"/>
          <p:cNvSpPr>
            <a:spLocks noChangeArrowheads="1"/>
          </p:cNvSpPr>
          <p:nvPr/>
        </p:nvSpPr>
        <p:spPr bwMode="auto">
          <a:xfrm>
            <a:off x="1476375" y="4076700"/>
            <a:ext cx="2374900" cy="144463"/>
          </a:xfrm>
          <a:prstGeom prst="rightArrow">
            <a:avLst>
              <a:gd name="adj1" fmla="val 50000"/>
              <a:gd name="adj2" fmla="val 41098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4" name="AutoShape 20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5" name="AutoShape 21"/>
          <p:cNvSpPr>
            <a:spLocks noChangeArrowheads="1"/>
          </p:cNvSpPr>
          <p:nvPr/>
        </p:nvSpPr>
        <p:spPr bwMode="auto">
          <a:xfrm rot="-7293471">
            <a:off x="3958432" y="5382418"/>
            <a:ext cx="2305050" cy="144463"/>
          </a:xfrm>
          <a:prstGeom prst="rightArrow">
            <a:avLst>
              <a:gd name="adj1" fmla="val 50000"/>
              <a:gd name="adj2" fmla="val 3989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6" name="AutoShape 22"/>
          <p:cNvSpPr>
            <a:spLocks noChangeArrowheads="1"/>
          </p:cNvSpPr>
          <p:nvPr/>
        </p:nvSpPr>
        <p:spPr bwMode="auto">
          <a:xfrm rot="-46712000">
            <a:off x="2387601" y="5386387"/>
            <a:ext cx="2220912" cy="157163"/>
          </a:xfrm>
          <a:prstGeom prst="rightArrow">
            <a:avLst>
              <a:gd name="adj1" fmla="val 50000"/>
              <a:gd name="adj2" fmla="val 35328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7" name="AutoShape 23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8" name="AutoShape 24"/>
          <p:cNvSpPr>
            <a:spLocks noChangeArrowheads="1"/>
          </p:cNvSpPr>
          <p:nvPr/>
        </p:nvSpPr>
        <p:spPr bwMode="auto">
          <a:xfrm rot="-39675780">
            <a:off x="2362994" y="2783682"/>
            <a:ext cx="2292350" cy="144462"/>
          </a:xfrm>
          <a:prstGeom prst="rightArrow">
            <a:avLst>
              <a:gd name="adj1" fmla="val 50000"/>
              <a:gd name="adj2" fmla="val 39670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8729" name="Text Box 25"/>
          <p:cNvSpPr txBox="1">
            <a:spLocks noChangeArrowheads="1"/>
          </p:cNvSpPr>
          <p:nvPr/>
        </p:nvSpPr>
        <p:spPr bwMode="auto">
          <a:xfrm>
            <a:off x="3557588" y="5373688"/>
            <a:ext cx="17160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Creative Thinking</a:t>
            </a:r>
            <a:endParaRPr lang="en-IE" sz="1000"/>
          </a:p>
          <a:p>
            <a:r>
              <a:rPr lang="en-IE" sz="1000"/>
              <a:t>Possibilities * Alternatives</a:t>
            </a:r>
          </a:p>
          <a:p>
            <a:r>
              <a:rPr lang="en-IE" sz="1000"/>
              <a:t>New Ideas * New Thinking</a:t>
            </a:r>
          </a:p>
          <a:p>
            <a:r>
              <a:rPr lang="en-IE" sz="1000"/>
              <a:t>Overcome black hat issues</a:t>
            </a:r>
          </a:p>
          <a:p>
            <a:r>
              <a:rPr lang="en-IE" sz="1000"/>
              <a:t>Reinforce yellow hat issues</a:t>
            </a:r>
          </a:p>
          <a:p>
            <a:endParaRPr lang="en-IE" sz="1000"/>
          </a:p>
          <a:p>
            <a:endParaRPr lang="en-US"/>
          </a:p>
        </p:txBody>
      </p:sp>
      <p:pic>
        <p:nvPicPr>
          <p:cNvPr id="328730" name="Picture 26" descr="redh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625" y="5589588"/>
            <a:ext cx="450850" cy="431800"/>
          </a:xfrm>
          <a:prstGeom prst="rect">
            <a:avLst/>
          </a:prstGeom>
          <a:noFill/>
        </p:spPr>
      </p:pic>
      <p:sp>
        <p:nvSpPr>
          <p:cNvPr id="328731" name="WordArt 27"/>
          <p:cNvSpPr>
            <a:spLocks noChangeArrowheads="1" noChangeShapeType="1" noTextEdit="1"/>
          </p:cNvSpPr>
          <p:nvPr/>
        </p:nvSpPr>
        <p:spPr bwMode="auto">
          <a:xfrm>
            <a:off x="5335588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Arial Black"/>
              </a:rPr>
              <a:t>Red Hat</a:t>
            </a:r>
          </a:p>
        </p:txBody>
      </p:sp>
      <p:sp>
        <p:nvSpPr>
          <p:cNvPr id="328732" name="Text Box 28"/>
          <p:cNvSpPr txBox="1">
            <a:spLocks noChangeArrowheads="1"/>
          </p:cNvSpPr>
          <p:nvPr/>
        </p:nvSpPr>
        <p:spPr bwMode="auto">
          <a:xfrm>
            <a:off x="5003800" y="4292600"/>
            <a:ext cx="17653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/>
              <a:t>Feelings and Intuition</a:t>
            </a:r>
            <a:endParaRPr lang="en-IE" sz="1000"/>
          </a:p>
          <a:p>
            <a:r>
              <a:rPr lang="en-IE" sz="1000"/>
              <a:t>Emotions and hunches</a:t>
            </a:r>
          </a:p>
          <a:p>
            <a:r>
              <a:rPr lang="en-IE" sz="1000"/>
              <a:t>No reasons or justifications</a:t>
            </a:r>
          </a:p>
          <a:p>
            <a:r>
              <a:rPr lang="en-IE" sz="1000"/>
              <a:t>“At this point”</a:t>
            </a:r>
          </a:p>
          <a:p>
            <a:r>
              <a:rPr lang="en-IE" sz="1000"/>
              <a:t>Keep it short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527925" cy="1412875"/>
          </a:xfrm>
        </p:spPr>
        <p:txBody>
          <a:bodyPr/>
          <a:lstStyle/>
          <a:p>
            <a:r>
              <a:rPr lang="en-IE" b="1" dirty="0">
                <a:solidFill>
                  <a:srgbClr val="FF0000"/>
                </a:solidFill>
              </a:rPr>
              <a:t>The Six Thinking Hats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0755" name="AutoShape 3"/>
          <p:cNvSpPr>
            <a:spLocks noChangeArrowheads="1"/>
          </p:cNvSpPr>
          <p:nvPr/>
        </p:nvSpPr>
        <p:spPr bwMode="auto">
          <a:xfrm>
            <a:off x="1476375" y="1844675"/>
            <a:ext cx="5688013" cy="4608513"/>
          </a:xfrm>
          <a:prstGeom prst="hexagon">
            <a:avLst>
              <a:gd name="adj" fmla="val 30856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30756" name="Picture 4" descr="whiteh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2292350"/>
            <a:ext cx="360362" cy="344488"/>
          </a:xfrm>
          <a:prstGeom prst="rect">
            <a:avLst/>
          </a:prstGeom>
          <a:noFill/>
        </p:spPr>
      </p:pic>
      <p:sp>
        <p:nvSpPr>
          <p:cNvPr id="330757" name="WordArt 5"/>
          <p:cNvSpPr>
            <a:spLocks noChangeArrowheads="1" noChangeShapeType="1" noTextEdit="1"/>
          </p:cNvSpPr>
          <p:nvPr/>
        </p:nvSpPr>
        <p:spPr bwMode="auto">
          <a:xfrm>
            <a:off x="2455863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White Hat</a:t>
            </a:r>
          </a:p>
        </p:txBody>
      </p:sp>
      <p:sp>
        <p:nvSpPr>
          <p:cNvPr id="330758" name="Oval 6"/>
          <p:cNvSpPr>
            <a:spLocks noChangeArrowheads="1"/>
          </p:cNvSpPr>
          <p:nvPr/>
        </p:nvSpPr>
        <p:spPr bwMode="auto">
          <a:xfrm>
            <a:off x="3851275" y="3789363"/>
            <a:ext cx="863600" cy="7921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sz="1600" b="1">
                <a:solidFill>
                  <a:schemeClr val="bg1"/>
                </a:solidFill>
              </a:rPr>
              <a:t>FOCUS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0759" name="Text Box 7"/>
          <p:cNvSpPr txBox="1">
            <a:spLocks noChangeArrowheads="1"/>
          </p:cNvSpPr>
          <p:nvPr/>
        </p:nvSpPr>
        <p:spPr bwMode="auto">
          <a:xfrm>
            <a:off x="2124075" y="3119438"/>
            <a:ext cx="1545616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b="1" dirty="0"/>
              <a:t>Information &amp; Data</a:t>
            </a:r>
          </a:p>
          <a:p>
            <a:r>
              <a:rPr lang="en-US" sz="900" b="1" dirty="0"/>
              <a:t>Who, what, when, where?</a:t>
            </a:r>
          </a:p>
          <a:p>
            <a:r>
              <a:rPr lang="en-US" sz="900" b="1" dirty="0"/>
              <a:t>What do you know about?</a:t>
            </a:r>
          </a:p>
          <a:p>
            <a:r>
              <a:rPr lang="en-US" sz="900" b="1" dirty="0"/>
              <a:t>What are the facts about?</a:t>
            </a:r>
          </a:p>
          <a:p>
            <a:r>
              <a:rPr lang="en-US" sz="900" b="1" dirty="0"/>
              <a:t>What do you need to know?</a:t>
            </a:r>
          </a:p>
          <a:p>
            <a:r>
              <a:rPr lang="en-US" sz="900" b="1" dirty="0"/>
              <a:t>Where do you locate this?</a:t>
            </a:r>
          </a:p>
        </p:txBody>
      </p:sp>
      <p:sp>
        <p:nvSpPr>
          <p:cNvPr id="330760" name="WordArt 8"/>
          <p:cNvSpPr>
            <a:spLocks noChangeArrowheads="1" noChangeShapeType="1" noTextEdit="1"/>
          </p:cNvSpPr>
          <p:nvPr/>
        </p:nvSpPr>
        <p:spPr bwMode="auto">
          <a:xfrm>
            <a:off x="3895725" y="2997200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Blue Hat</a:t>
            </a:r>
          </a:p>
        </p:txBody>
      </p:sp>
      <p:sp>
        <p:nvSpPr>
          <p:cNvPr id="330761" name="Text Box 9"/>
          <p:cNvSpPr txBox="1">
            <a:spLocks noChangeArrowheads="1"/>
          </p:cNvSpPr>
          <p:nvPr/>
        </p:nvSpPr>
        <p:spPr bwMode="auto">
          <a:xfrm>
            <a:off x="3527425" y="1966913"/>
            <a:ext cx="1707519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IE" sz="1200" dirty="0"/>
              <a:t>Managing the Thinking</a:t>
            </a:r>
            <a:endParaRPr lang="en-IE" sz="1000" dirty="0"/>
          </a:p>
          <a:p>
            <a:r>
              <a:rPr lang="en-US" sz="900" dirty="0"/>
              <a:t>How do we sequence the events</a:t>
            </a:r>
          </a:p>
          <a:p>
            <a:r>
              <a:rPr lang="en-US" sz="900" dirty="0"/>
              <a:t>Explain? Summarize.</a:t>
            </a:r>
          </a:p>
          <a:p>
            <a:r>
              <a:rPr lang="en-US" sz="900" dirty="0"/>
              <a:t>What is your conclusion?</a:t>
            </a:r>
          </a:p>
          <a:p>
            <a:r>
              <a:rPr lang="en-US" sz="900" dirty="0"/>
              <a:t>What next? Action plan?</a:t>
            </a:r>
          </a:p>
          <a:p>
            <a:r>
              <a:rPr lang="en-US" sz="900" dirty="0"/>
              <a:t>What is the main idea?</a:t>
            </a:r>
          </a:p>
        </p:txBody>
      </p:sp>
      <p:pic>
        <p:nvPicPr>
          <p:cNvPr id="330762" name="Picture 10" descr="blueh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3370263"/>
            <a:ext cx="360363" cy="346075"/>
          </a:xfrm>
          <a:prstGeom prst="rect">
            <a:avLst/>
          </a:prstGeom>
          <a:noFill/>
        </p:spPr>
      </p:pic>
      <p:pic>
        <p:nvPicPr>
          <p:cNvPr id="330763" name="Picture 11" descr="blackha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7038" y="2293938"/>
            <a:ext cx="433387" cy="414337"/>
          </a:xfrm>
          <a:prstGeom prst="rect">
            <a:avLst/>
          </a:prstGeom>
          <a:noFill/>
        </p:spPr>
      </p:pic>
      <p:sp>
        <p:nvSpPr>
          <p:cNvPr id="330764" name="WordArt 12"/>
          <p:cNvSpPr>
            <a:spLocks noChangeArrowheads="1" noChangeShapeType="1" noTextEdit="1"/>
          </p:cNvSpPr>
          <p:nvPr/>
        </p:nvSpPr>
        <p:spPr bwMode="auto">
          <a:xfrm>
            <a:off x="5335588" y="2708275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Black Hat</a:t>
            </a:r>
          </a:p>
        </p:txBody>
      </p:sp>
      <p:sp>
        <p:nvSpPr>
          <p:cNvPr id="330765" name="Text Box 13"/>
          <p:cNvSpPr txBox="1">
            <a:spLocks noChangeArrowheads="1"/>
          </p:cNvSpPr>
          <p:nvPr/>
        </p:nvSpPr>
        <p:spPr bwMode="auto">
          <a:xfrm>
            <a:off x="4967226" y="3127375"/>
            <a:ext cx="194957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IE" sz="1200" b="1" dirty="0"/>
              <a:t>Why it </a:t>
            </a:r>
            <a:r>
              <a:rPr lang="en-IE" sz="1200" b="1" u="sng" dirty="0"/>
              <a:t>may not</a:t>
            </a:r>
            <a:r>
              <a:rPr lang="en-IE" sz="1200" b="1" dirty="0"/>
              <a:t> work</a:t>
            </a:r>
          </a:p>
          <a:p>
            <a:pPr algn="ctr"/>
            <a:r>
              <a:rPr lang="en-US" sz="900" b="1" dirty="0"/>
              <a:t>What are the risks of?</a:t>
            </a:r>
          </a:p>
          <a:p>
            <a:pPr algn="ctr"/>
            <a:r>
              <a:rPr lang="en-US" sz="900" b="1" dirty="0"/>
              <a:t>Why won’t/didn’t this work?</a:t>
            </a:r>
          </a:p>
          <a:p>
            <a:pPr algn="ctr"/>
            <a:r>
              <a:rPr lang="en-US" sz="900" b="1" dirty="0"/>
              <a:t>What were the difficulties of?</a:t>
            </a:r>
          </a:p>
          <a:p>
            <a:pPr algn="ctr"/>
            <a:r>
              <a:rPr lang="en-US" sz="900" b="1" dirty="0"/>
              <a:t>What are the consequences of?</a:t>
            </a:r>
          </a:p>
          <a:p>
            <a:pPr algn="ctr"/>
            <a:r>
              <a:rPr lang="en-US" sz="900" b="1" dirty="0"/>
              <a:t>What should you be cautious about?</a:t>
            </a:r>
          </a:p>
          <a:p>
            <a:pPr algn="ctr"/>
            <a:endParaRPr lang="en-US" sz="900" b="1" dirty="0"/>
          </a:p>
        </p:txBody>
      </p:sp>
      <p:pic>
        <p:nvPicPr>
          <p:cNvPr id="330766" name="Picture 14" descr="yellowh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0338" y="5589588"/>
            <a:ext cx="431800" cy="412750"/>
          </a:xfrm>
          <a:prstGeom prst="rect">
            <a:avLst/>
          </a:prstGeom>
          <a:noFill/>
        </p:spPr>
      </p:pic>
      <p:sp>
        <p:nvSpPr>
          <p:cNvPr id="330767" name="WordArt 15"/>
          <p:cNvSpPr>
            <a:spLocks noChangeArrowheads="1" noChangeShapeType="1" noTextEdit="1"/>
          </p:cNvSpPr>
          <p:nvPr/>
        </p:nvSpPr>
        <p:spPr bwMode="auto">
          <a:xfrm>
            <a:off x="2455863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66"/>
                </a:solidFill>
                <a:latin typeface="Arial Black"/>
              </a:rPr>
              <a:t>Yellow Hat</a:t>
            </a:r>
          </a:p>
        </p:txBody>
      </p:sp>
      <p:sp>
        <p:nvSpPr>
          <p:cNvPr id="330768" name="Text Box 16"/>
          <p:cNvSpPr txBox="1">
            <a:spLocks noChangeArrowheads="1"/>
          </p:cNvSpPr>
          <p:nvPr/>
        </p:nvSpPr>
        <p:spPr bwMode="auto">
          <a:xfrm>
            <a:off x="2197172" y="4279900"/>
            <a:ext cx="1593706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IE" sz="1200" b="1" dirty="0"/>
              <a:t>Why it </a:t>
            </a:r>
            <a:r>
              <a:rPr lang="en-IE" sz="1200" b="1" u="sng" dirty="0"/>
              <a:t>may</a:t>
            </a:r>
            <a:r>
              <a:rPr lang="en-IE" sz="1200" b="1" dirty="0"/>
              <a:t> work</a:t>
            </a:r>
          </a:p>
          <a:p>
            <a:pPr algn="ctr"/>
            <a:r>
              <a:rPr lang="en-US" sz="900" b="1" dirty="0"/>
              <a:t>What are the benefits?</a:t>
            </a:r>
          </a:p>
          <a:p>
            <a:pPr algn="ctr"/>
            <a:r>
              <a:rPr lang="en-US" sz="900" b="1" dirty="0"/>
              <a:t>What is good about?</a:t>
            </a:r>
          </a:p>
          <a:p>
            <a:pPr algn="ctr"/>
            <a:r>
              <a:rPr lang="en-US" sz="900" b="1" dirty="0"/>
              <a:t>What is a positive outcomes?</a:t>
            </a:r>
          </a:p>
          <a:p>
            <a:pPr algn="ctr"/>
            <a:r>
              <a:rPr lang="en-US" sz="900" b="1" dirty="0"/>
              <a:t>What is the value?</a:t>
            </a:r>
          </a:p>
          <a:p>
            <a:pPr algn="ctr"/>
            <a:r>
              <a:rPr lang="en-US" sz="900" b="1" dirty="0"/>
              <a:t>Can this be made to work? </a:t>
            </a:r>
          </a:p>
        </p:txBody>
      </p:sp>
      <p:pic>
        <p:nvPicPr>
          <p:cNvPr id="330769" name="Picture 17" descr="greenha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3213" y="4713288"/>
            <a:ext cx="387350" cy="371475"/>
          </a:xfrm>
          <a:prstGeom prst="rect">
            <a:avLst/>
          </a:prstGeom>
          <a:noFill/>
        </p:spPr>
      </p:pic>
      <p:sp>
        <p:nvSpPr>
          <p:cNvPr id="330770" name="WordArt 18"/>
          <p:cNvSpPr>
            <a:spLocks noChangeArrowheads="1" noChangeShapeType="1" noTextEdit="1"/>
          </p:cNvSpPr>
          <p:nvPr/>
        </p:nvSpPr>
        <p:spPr bwMode="auto">
          <a:xfrm>
            <a:off x="3895725" y="50847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CC33"/>
                </a:solidFill>
                <a:latin typeface="Arial Black"/>
              </a:rPr>
              <a:t>Green Hat</a:t>
            </a:r>
          </a:p>
        </p:txBody>
      </p:sp>
      <p:sp>
        <p:nvSpPr>
          <p:cNvPr id="330771" name="AutoShape 19"/>
          <p:cNvSpPr>
            <a:spLocks noChangeArrowheads="1"/>
          </p:cNvSpPr>
          <p:nvPr/>
        </p:nvSpPr>
        <p:spPr bwMode="auto">
          <a:xfrm>
            <a:off x="1476375" y="4076700"/>
            <a:ext cx="2374900" cy="144463"/>
          </a:xfrm>
          <a:prstGeom prst="rightArrow">
            <a:avLst>
              <a:gd name="adj1" fmla="val 50000"/>
              <a:gd name="adj2" fmla="val 410988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2" name="AutoShape 20"/>
          <p:cNvSpPr>
            <a:spLocks noChangeArrowheads="1"/>
          </p:cNvSpPr>
          <p:nvPr/>
        </p:nvSpPr>
        <p:spPr bwMode="auto">
          <a:xfrm rot="10800000">
            <a:off x="4716463" y="4076700"/>
            <a:ext cx="2447925" cy="144463"/>
          </a:xfrm>
          <a:prstGeom prst="rightArrow">
            <a:avLst>
              <a:gd name="adj1" fmla="val 50000"/>
              <a:gd name="adj2" fmla="val 423625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3" name="AutoShape 21"/>
          <p:cNvSpPr>
            <a:spLocks noChangeArrowheads="1"/>
          </p:cNvSpPr>
          <p:nvPr/>
        </p:nvSpPr>
        <p:spPr bwMode="auto">
          <a:xfrm rot="-7293471">
            <a:off x="3958432" y="5382418"/>
            <a:ext cx="2305050" cy="144463"/>
          </a:xfrm>
          <a:prstGeom prst="rightArrow">
            <a:avLst>
              <a:gd name="adj1" fmla="val 50000"/>
              <a:gd name="adj2" fmla="val 3989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4" name="AutoShape 22"/>
          <p:cNvSpPr>
            <a:spLocks noChangeArrowheads="1"/>
          </p:cNvSpPr>
          <p:nvPr/>
        </p:nvSpPr>
        <p:spPr bwMode="auto">
          <a:xfrm rot="-46712000">
            <a:off x="2387601" y="5386387"/>
            <a:ext cx="2220912" cy="157163"/>
          </a:xfrm>
          <a:prstGeom prst="rightArrow">
            <a:avLst>
              <a:gd name="adj1" fmla="val 50000"/>
              <a:gd name="adj2" fmla="val 35328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5" name="AutoShape 23"/>
          <p:cNvSpPr>
            <a:spLocks noChangeArrowheads="1"/>
          </p:cNvSpPr>
          <p:nvPr/>
        </p:nvSpPr>
        <p:spPr bwMode="auto">
          <a:xfrm rot="-35915881">
            <a:off x="3971925" y="2781301"/>
            <a:ext cx="2306637" cy="138112"/>
          </a:xfrm>
          <a:prstGeom prst="rightArrow">
            <a:avLst>
              <a:gd name="adj1" fmla="val 50000"/>
              <a:gd name="adj2" fmla="val 41753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6" name="AutoShape 24"/>
          <p:cNvSpPr>
            <a:spLocks noChangeArrowheads="1"/>
          </p:cNvSpPr>
          <p:nvPr/>
        </p:nvSpPr>
        <p:spPr bwMode="auto">
          <a:xfrm rot="-39675780">
            <a:off x="2362994" y="2783682"/>
            <a:ext cx="2292350" cy="144462"/>
          </a:xfrm>
          <a:prstGeom prst="rightArrow">
            <a:avLst>
              <a:gd name="adj1" fmla="val 50000"/>
              <a:gd name="adj2" fmla="val 39670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77" name="Text Box 25"/>
          <p:cNvSpPr txBox="1">
            <a:spLocks noChangeArrowheads="1"/>
          </p:cNvSpPr>
          <p:nvPr/>
        </p:nvSpPr>
        <p:spPr bwMode="auto">
          <a:xfrm>
            <a:off x="3594188" y="5373688"/>
            <a:ext cx="15905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IE" sz="1200" b="1" dirty="0"/>
              <a:t>Creative Thinking</a:t>
            </a:r>
            <a:endParaRPr lang="en-IE" sz="1000" b="1" dirty="0"/>
          </a:p>
          <a:p>
            <a:pPr algn="ctr"/>
            <a:r>
              <a:rPr lang="en-US" sz="900" b="1" dirty="0"/>
              <a:t>What if?</a:t>
            </a:r>
          </a:p>
          <a:p>
            <a:pPr algn="ctr"/>
            <a:r>
              <a:rPr lang="en-US" sz="900" b="1" dirty="0"/>
              <a:t>What is good about?</a:t>
            </a:r>
          </a:p>
          <a:p>
            <a:pPr algn="ctr"/>
            <a:r>
              <a:rPr lang="en-US" sz="900" b="1" dirty="0"/>
              <a:t>What else can we do?</a:t>
            </a:r>
          </a:p>
          <a:p>
            <a:pPr algn="ctr"/>
            <a:r>
              <a:rPr lang="en-US" sz="900" b="1" dirty="0"/>
              <a:t>What is the value of?</a:t>
            </a:r>
          </a:p>
          <a:p>
            <a:pPr algn="ctr"/>
            <a:r>
              <a:rPr lang="en-US" sz="900" b="1" dirty="0"/>
              <a:t>How can we make this work?</a:t>
            </a:r>
          </a:p>
          <a:p>
            <a:pPr algn="ctr"/>
            <a:r>
              <a:rPr lang="en-US" sz="900" b="1" dirty="0"/>
              <a:t>What are the alternatives?</a:t>
            </a:r>
          </a:p>
        </p:txBody>
      </p:sp>
      <p:pic>
        <p:nvPicPr>
          <p:cNvPr id="330778" name="Picture 26" descr="redha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625" y="5589588"/>
            <a:ext cx="450850" cy="431800"/>
          </a:xfrm>
          <a:prstGeom prst="rect">
            <a:avLst/>
          </a:prstGeom>
          <a:noFill/>
        </p:spPr>
      </p:pic>
      <p:sp>
        <p:nvSpPr>
          <p:cNvPr id="330779" name="WordArt 27"/>
          <p:cNvSpPr>
            <a:spLocks noChangeArrowheads="1" noChangeShapeType="1" noTextEdit="1"/>
          </p:cNvSpPr>
          <p:nvPr/>
        </p:nvSpPr>
        <p:spPr bwMode="auto">
          <a:xfrm>
            <a:off x="5335588" y="5300663"/>
            <a:ext cx="892175" cy="215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3300"/>
                </a:solidFill>
                <a:latin typeface="Arial Black"/>
              </a:rPr>
              <a:t>Red Hat</a:t>
            </a:r>
          </a:p>
        </p:txBody>
      </p:sp>
      <p:sp>
        <p:nvSpPr>
          <p:cNvPr id="330780" name="Text Box 28"/>
          <p:cNvSpPr txBox="1">
            <a:spLocks noChangeArrowheads="1"/>
          </p:cNvSpPr>
          <p:nvPr/>
        </p:nvSpPr>
        <p:spPr bwMode="auto">
          <a:xfrm>
            <a:off x="4982160" y="4292600"/>
            <a:ext cx="183255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IE" sz="1200" b="1" dirty="0"/>
              <a:t>Feelings and Intuition</a:t>
            </a:r>
            <a:endParaRPr lang="en-IE" sz="1000" b="1" dirty="0"/>
          </a:p>
          <a:p>
            <a:pPr algn="ctr"/>
            <a:r>
              <a:rPr lang="en-US" sz="900" b="1" dirty="0"/>
              <a:t>What does your intuition tell you?</a:t>
            </a:r>
          </a:p>
          <a:p>
            <a:pPr algn="ctr"/>
            <a:r>
              <a:rPr lang="en-US" sz="900" b="1" dirty="0"/>
              <a:t>Did your feelings change? How?</a:t>
            </a:r>
          </a:p>
          <a:p>
            <a:pPr algn="ctr"/>
            <a:r>
              <a:rPr lang="en-US" sz="900" b="1" dirty="0"/>
              <a:t>What prejudices are present?</a:t>
            </a:r>
          </a:p>
          <a:p>
            <a:pPr algn="ctr"/>
            <a:r>
              <a:rPr lang="en-US" sz="900" b="1" dirty="0"/>
              <a:t>What are you feeling now?</a:t>
            </a:r>
          </a:p>
          <a:p>
            <a:pPr algn="ctr"/>
            <a:r>
              <a:rPr lang="en-US" sz="900" b="1" dirty="0"/>
              <a:t>What is your hunch about?</a:t>
            </a:r>
          </a:p>
        </p:txBody>
      </p:sp>
      <p:sp>
        <p:nvSpPr>
          <p:cNvPr id="330781" name="WordArt 29"/>
          <p:cNvSpPr>
            <a:spLocks noChangeArrowheads="1" noChangeShapeType="1" noTextEdit="1"/>
          </p:cNvSpPr>
          <p:nvPr/>
        </p:nvSpPr>
        <p:spPr bwMode="auto">
          <a:xfrm rot="5400000">
            <a:off x="5363369" y="3645694"/>
            <a:ext cx="5040312" cy="8636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639999" lon="20699999" rev="0"/>
              </a:camera>
              <a:lightRig rig="legacyNormal3" dir="l"/>
            </a:scene3d>
            <a:sp3d extrusionH="201600" prstMaterial="legacyPlastic">
              <a:extrusionClr>
                <a:srgbClr val="FF9966"/>
              </a:extrusionClr>
            </a:sp3d>
          </a:bodyPr>
          <a:lstStyle/>
          <a:p>
            <a:pPr algn="ctr" fontAlgn="auto"/>
            <a:r>
              <a:rPr lang="en-US" sz="3600" kern="10">
                <a:ln w="9525"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Questions</a:t>
            </a:r>
          </a:p>
        </p:txBody>
      </p:sp>
      <p:sp>
        <p:nvSpPr>
          <p:cNvPr id="330782" name="WordArt 30"/>
          <p:cNvSpPr>
            <a:spLocks noChangeArrowheads="1" noChangeShapeType="1" noTextEdit="1"/>
          </p:cNvSpPr>
          <p:nvPr/>
        </p:nvSpPr>
        <p:spPr bwMode="auto">
          <a:xfrm rot="5400000">
            <a:off x="-1620043" y="3645694"/>
            <a:ext cx="5040312" cy="8636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639999" lon="20699999" rev="0"/>
              </a:camera>
              <a:lightRig rig="legacyNormal3" dir="l"/>
            </a:scene3d>
            <a:sp3d extrusionH="201600" prstMaterial="legacyPlastic">
              <a:extrusionClr>
                <a:srgbClr val="FF9966"/>
              </a:extrusionClr>
            </a:sp3d>
          </a:bodyPr>
          <a:lstStyle/>
          <a:p>
            <a:pPr algn="ctr" fontAlgn="auto"/>
            <a:r>
              <a:rPr lang="en-US" sz="3600" kern="1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latin typeface="Arial Black"/>
              </a:rPr>
              <a:t>Questions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106025" cy="694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Deriving power from focused thinking</a:t>
            </a:r>
          </a:p>
          <a:p>
            <a:r>
              <a:rPr lang="en-US" sz="4000" b="1" dirty="0" smtClean="0"/>
              <a:t>Saving time</a:t>
            </a:r>
          </a:p>
          <a:p>
            <a:r>
              <a:rPr lang="en-US" sz="4000" b="1" dirty="0" smtClean="0"/>
              <a:t>Removing ego from decisions</a:t>
            </a:r>
          </a:p>
          <a:p>
            <a:r>
              <a:rPr lang="en-US" sz="4000" b="1" dirty="0" smtClean="0"/>
              <a:t>Doing one thing at a time</a:t>
            </a:r>
          </a:p>
          <a:p>
            <a:endParaRPr lang="en-US" sz="4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Results of Six Hat Thinking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33 Percent Rule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smtClean="0"/>
              <a:t>33 Rule: </a:t>
            </a:r>
            <a:r>
              <a:rPr lang="en-US" sz="2000" b="1" dirty="0" smtClean="0">
                <a:solidFill>
                  <a:srgbClr val="FF0000"/>
                </a:solidFill>
              </a:rPr>
              <a:t>Spend 33 percent people around you below</a:t>
            </a:r>
            <a:r>
              <a:rPr lang="en-US" sz="2000" b="1" dirty="0" smtClean="0"/>
              <a:t>. You can mentor them. They will help you back to feel good about yourself</a:t>
            </a:r>
          </a:p>
          <a:p>
            <a:endParaRPr lang="en-US" sz="1100" b="1" dirty="0" smtClean="0"/>
          </a:p>
          <a:p>
            <a:r>
              <a:rPr lang="en-US" sz="2400" b="1" dirty="0" smtClean="0">
                <a:solidFill>
                  <a:schemeClr val="tx2"/>
                </a:solidFill>
              </a:rPr>
              <a:t>33 percent people on your level are your friends your peers</a:t>
            </a:r>
          </a:p>
          <a:p>
            <a:endParaRPr lang="en-US" sz="2000" b="1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The last 33 percent are the people 10-20 years ahead of you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YOU DON’T NEED TO BE THE BLIND LEADING THE BLIND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Find somebody ten times further ahead than you and Persevere</a:t>
            </a:r>
          </a:p>
          <a:p>
            <a:endParaRPr lang="en-US" sz="2400" b="1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Bill gates started at 12 and became billionaire at 31. He did not took a day off between 20-30yrs. You must persevere.</a:t>
            </a:r>
          </a:p>
          <a:p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572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</a:rPr>
              <a:t>1.IDEA GERMINATION:  </a:t>
            </a:r>
            <a:r>
              <a:rPr lang="en-US" sz="2000" b="1" i="1" u="sng" dirty="0" smtClean="0"/>
              <a:t>Seeding Process of a new </a:t>
            </a:r>
            <a:r>
              <a:rPr lang="en-US" sz="2400" b="1" i="1" u="sng" dirty="0" smtClean="0"/>
              <a:t>idea-</a:t>
            </a:r>
            <a:r>
              <a:rPr lang="en-US" sz="2000" b="1" i="1" u="sng" dirty="0" smtClean="0"/>
              <a:t> RECOGNITION</a:t>
            </a:r>
          </a:p>
          <a:p>
            <a:r>
              <a:rPr lang="en-US" sz="2400" b="1" dirty="0" smtClean="0"/>
              <a:t>More like seeding that occurs when pollinated flower seeds, scattered by the wind, find fertile ground to take root.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76426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</a:rPr>
              <a:t>2.PREPERATION: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i="1" u="sng" dirty="0" smtClean="0"/>
              <a:t>Conscious Search for Knowledge</a:t>
            </a:r>
            <a:r>
              <a:rPr lang="en-US" sz="2000" b="1" i="1" dirty="0" smtClean="0"/>
              <a:t>. </a:t>
            </a:r>
            <a:r>
              <a:rPr lang="en-US" sz="2000" b="1" dirty="0" smtClean="0"/>
              <a:t>If it is an idea for a new product or service, the business equivalent is market research. “Think of solving the hostel issues of Peshawar residents”</a:t>
            </a:r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07268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</a:rPr>
              <a:t>3.INCUBATION: </a:t>
            </a:r>
            <a:r>
              <a:rPr lang="en-US" sz="2000" b="1" i="1" u="sng" dirty="0" smtClean="0"/>
              <a:t>Subconscious assimilation of information- FANTASIZING.</a:t>
            </a:r>
            <a:r>
              <a:rPr lang="en-US" sz="2000" b="1" u="sng" dirty="0" smtClean="0"/>
              <a:t> </a:t>
            </a:r>
            <a:r>
              <a:rPr lang="en-US" sz="2000" b="1" dirty="0" smtClean="0"/>
              <a:t>The idea, once seeded and given substance through preparation, is put on a back burner, the subconscious mind is allowed time to assimilate information. Synectics</a:t>
            </a:r>
            <a:r>
              <a:rPr lang="en-US" sz="2000" dirty="0" smtClean="0"/>
              <a:t>, </a:t>
            </a:r>
            <a:r>
              <a:rPr lang="en-US" sz="2000" b="1" dirty="0" smtClean="0"/>
              <a:t>means a joining together of different and often unrelated ideas</a:t>
            </a:r>
          </a:p>
          <a:p>
            <a:endParaRPr lang="en-US" sz="2000" b="1" dirty="0" smtClean="0"/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u="sng" dirty="0" smtClean="0">
                <a:solidFill>
                  <a:srgbClr val="FF0000"/>
                </a:solidFill>
              </a:rPr>
              <a:t>4. ILLUMINATION: </a:t>
            </a:r>
            <a:r>
              <a:rPr lang="en-US" sz="2000" b="1" i="1" u="sng" dirty="0" smtClean="0">
                <a:solidFill>
                  <a:srgbClr val="FF0000"/>
                </a:solidFill>
              </a:rPr>
              <a:t>Recognition of idea as being feasible- REALIZATION. </a:t>
            </a:r>
            <a:r>
              <a:rPr lang="en-US" sz="2000" b="1" dirty="0" smtClean="0"/>
              <a:t>AHAAANNNN, OH I SEE MOMENTS! EUREKKA. Illumination occurs when the idea resurfaces as a realistic creation. </a:t>
            </a:r>
            <a:r>
              <a:rPr lang="en-US" sz="2000" b="1" u="sng" dirty="0" smtClean="0">
                <a:solidFill>
                  <a:srgbClr val="FF0000"/>
                </a:solidFill>
              </a:rPr>
              <a:t>  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79120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</a:rPr>
              <a:t>5.VERIFICATION: </a:t>
            </a:r>
            <a:r>
              <a:rPr lang="en-US" sz="2000" b="1" i="1" u="sng" dirty="0" smtClean="0"/>
              <a:t>Application or test to prove idea has VALUE- VALIDATION.</a:t>
            </a:r>
            <a:r>
              <a:rPr lang="en-US" sz="2000" b="1" i="1" dirty="0" smtClean="0"/>
              <a:t> The</a:t>
            </a:r>
            <a:r>
              <a:rPr lang="en-US" sz="2000" b="1" dirty="0" smtClean="0"/>
              <a:t> stage of refining knowledge into application. </a:t>
            </a:r>
          </a:p>
          <a:p>
            <a:r>
              <a:rPr lang="en-US" sz="2000" b="1" dirty="0" smtClean="0"/>
              <a:t>PROOF OF CONCEPT.</a:t>
            </a:r>
          </a:p>
          <a:p>
            <a:endParaRPr lang="en-US" sz="1600" b="1" i="1" u="sng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DAVID HOLT’s  FIVE  STEPS MODEL OF CREATIVITY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pPr algn="r"/>
            <a:r>
              <a:rPr lang="en-US" sz="3600" b="1" dirty="0" smtClean="0">
                <a:solidFill>
                  <a:srgbClr val="FF0000"/>
                </a:solidFill>
              </a:rPr>
              <a:t>Check your perception? (idea and opportunity)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psycharts.com/clipart/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1676400"/>
            <a:ext cx="914400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4" y="274760"/>
            <a:ext cx="8821208" cy="4221040"/>
          </a:xfrm>
        </p:spPr>
        <p:txBody>
          <a:bodyPr>
            <a:normAutofit/>
          </a:bodyPr>
          <a:lstStyle/>
          <a:p>
            <a:r>
              <a:rPr lang="en-US" sz="13800" b="1" u="sng" dirty="0" smtClean="0"/>
              <a:t>THE END</a:t>
            </a:r>
            <a:endParaRPr lang="en-US" sz="138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Next lecture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I.	Executive 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FFFF00"/>
                </a:solidFill>
              </a:rPr>
              <a:t>Snapshot of entire business plan to be discussed at the end. 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ASIF KHAN\Desktop\horses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Can you See Creativity?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480"/>
            <a:ext cx="8686800" cy="461772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What is creativity to you?</a:t>
            </a:r>
          </a:p>
          <a:p>
            <a:endParaRPr lang="en-US" b="1" dirty="0"/>
          </a:p>
          <a:p>
            <a:r>
              <a:rPr lang="en-US" b="1" dirty="0" smtClean="0"/>
              <a:t>Can you see it out there? </a:t>
            </a:r>
          </a:p>
          <a:p>
            <a:endParaRPr lang="en-US" b="1" dirty="0"/>
          </a:p>
          <a:p>
            <a:r>
              <a:rPr lang="en-US" b="1" dirty="0" smtClean="0"/>
              <a:t>Can you Show it?</a:t>
            </a:r>
          </a:p>
          <a:p>
            <a:endParaRPr lang="en-US" dirty="0" smtClean="0"/>
          </a:p>
          <a:p>
            <a:r>
              <a:rPr lang="en-US" sz="3300" b="1" dirty="0" smtClean="0"/>
              <a:t>Do you have what it take to be a creative person? </a:t>
            </a:r>
          </a:p>
          <a:p>
            <a:r>
              <a:rPr lang="en-US" sz="3300" b="1" dirty="0" smtClean="0"/>
              <a:t>I mean tool box, sacred space, obsession</a:t>
            </a:r>
          </a:p>
          <a:p>
            <a:r>
              <a:rPr lang="en-US" sz="3300" b="1" dirty="0" smtClean="0"/>
              <a:t>Creativity is like wind. You cannot see it but actually feel it!</a:t>
            </a:r>
          </a:p>
          <a:p>
            <a:r>
              <a:rPr lang="en-US" sz="3300" b="1" dirty="0" smtClean="0"/>
              <a:t>Serendipity: </a:t>
            </a:r>
            <a:r>
              <a:rPr lang="en-US" sz="3200" b="1" dirty="0" smtClean="0"/>
              <a:t>the occurrence and development of events by chance in a happy or beneficial way.</a:t>
            </a:r>
            <a:endParaRPr lang="en-US" sz="33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600200"/>
            <a:ext cx="3276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Creativity Defined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480"/>
            <a:ext cx="9144000" cy="49225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 smtClean="0"/>
              <a:t>“Novelty that is useful.” - Stein </a:t>
            </a:r>
            <a:endParaRPr lang="en-US" sz="3600" b="1" dirty="0" smtClean="0"/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4800" b="1" dirty="0" smtClean="0">
                <a:latin typeface="Old English Text MT" pitchFamily="66" charset="0"/>
              </a:rPr>
              <a:t>Ability to produce work which is both novel and appropriate</a:t>
            </a:r>
            <a:r>
              <a:rPr lang="sv-SE" sz="4800" dirty="0" smtClean="0">
                <a:latin typeface="Old English Text MT" pitchFamily="66" charset="0"/>
              </a:rPr>
              <a:t> </a:t>
            </a:r>
          </a:p>
          <a:p>
            <a:pPr algn="ctr"/>
            <a:endParaRPr lang="sv-SE" sz="3600" dirty="0">
              <a:latin typeface="Old English Text MT" pitchFamily="66" charset="0"/>
            </a:endParaRPr>
          </a:p>
          <a:p>
            <a:pPr algn="ctr">
              <a:buNone/>
            </a:pPr>
            <a:r>
              <a:rPr lang="sv-SE" sz="3600" dirty="0" smtClean="0">
                <a:solidFill>
                  <a:srgbClr val="FF0000"/>
                </a:solidFill>
                <a:latin typeface="Old English Text MT" pitchFamily="66" charset="0"/>
              </a:rPr>
              <a:t>Creativity requires concept clarity. </a:t>
            </a:r>
          </a:p>
          <a:p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Thinking outside the Box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010150"/>
            <a:ext cx="5334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2438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95400"/>
            <a:ext cx="411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895600"/>
            <a:ext cx="3429000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1973</Words>
  <Application>Microsoft Office PowerPoint</Application>
  <PresentationFormat>On-screen Show (4:3)</PresentationFormat>
  <Paragraphs>357</Paragraphs>
  <Slides>41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Creativity &amp; Business Plans</vt:lpstr>
      <vt:lpstr>Slide 2</vt:lpstr>
      <vt:lpstr>Slide 3</vt:lpstr>
      <vt:lpstr>Check your perception? (idea and opportunity)</vt:lpstr>
      <vt:lpstr>Slide 5</vt:lpstr>
      <vt:lpstr>Can you See Creativity?</vt:lpstr>
      <vt:lpstr>Creativity Defined</vt:lpstr>
      <vt:lpstr>Slide 8</vt:lpstr>
      <vt:lpstr>Thinking outside the Box</vt:lpstr>
      <vt:lpstr>Creativity needs mistakes</vt:lpstr>
      <vt:lpstr>Importance of Mentors</vt:lpstr>
      <vt:lpstr>ELON MUSK</vt:lpstr>
      <vt:lpstr>Slide 13</vt:lpstr>
      <vt:lpstr>Slide 14</vt:lpstr>
      <vt:lpstr>Slide 15</vt:lpstr>
      <vt:lpstr>.</vt:lpstr>
      <vt:lpstr>.</vt:lpstr>
      <vt:lpstr>Slide 18</vt:lpstr>
      <vt:lpstr>Creativity inhibitors</vt:lpstr>
      <vt:lpstr>Edward de Bono’s Six Thinking Hats</vt:lpstr>
      <vt:lpstr>Edward de bono Six thinking hats</vt:lpstr>
      <vt:lpstr>Six Thinking Hats </vt:lpstr>
      <vt:lpstr>Thinking is a skill, that is all about using what you’ve got</vt:lpstr>
      <vt:lpstr>Thinking is a skill, that is all about using what you’ve got</vt:lpstr>
      <vt:lpstr>Thinking is a skill, that is all about using what you’ve got</vt:lpstr>
      <vt:lpstr>Six Thinking Hats</vt:lpstr>
      <vt:lpstr>Six thinking hats</vt:lpstr>
      <vt:lpstr>Lateral Thinking</vt:lpstr>
      <vt:lpstr>The Six Thinking Hats</vt:lpstr>
      <vt:lpstr>The Six Thinking Hats</vt:lpstr>
      <vt:lpstr>The Six Thinking Hats</vt:lpstr>
      <vt:lpstr>The Six Thinking Hats</vt:lpstr>
      <vt:lpstr>The Six Thinking Hats</vt:lpstr>
      <vt:lpstr>The Six Thinking Hats</vt:lpstr>
      <vt:lpstr>The Six Thinking Hats</vt:lpstr>
      <vt:lpstr>Slide 36</vt:lpstr>
      <vt:lpstr>Results of Six Hat Thinking</vt:lpstr>
      <vt:lpstr>The 33 Percent Rule </vt:lpstr>
      <vt:lpstr>DAVID HOLT’s  FIVE  STEPS MODEL OF CREATIVITY</vt:lpstr>
      <vt:lpstr>THE END</vt:lpstr>
      <vt:lpstr>Next lecture I. Executive Summary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2</cp:revision>
  <dcterms:created xsi:type="dcterms:W3CDTF">2019-04-09T06:08:25Z</dcterms:created>
  <dcterms:modified xsi:type="dcterms:W3CDTF">2019-04-09T06:10:01Z</dcterms:modified>
</cp:coreProperties>
</file>